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310" r:id="rId6"/>
    <p:sldId id="260" r:id="rId7"/>
    <p:sldId id="314" r:id="rId8"/>
    <p:sldId id="315" r:id="rId9"/>
    <p:sldId id="311" r:id="rId10"/>
    <p:sldId id="312" r:id="rId11"/>
    <p:sldId id="261" r:id="rId12"/>
    <p:sldId id="262" r:id="rId13"/>
    <p:sldId id="265" r:id="rId14"/>
    <p:sldId id="316" r:id="rId15"/>
    <p:sldId id="317" r:id="rId16"/>
    <p:sldId id="313" r:id="rId17"/>
    <p:sldId id="318" r:id="rId18"/>
    <p:sldId id="319" r:id="rId19"/>
    <p:sldId id="320" r:id="rId20"/>
    <p:sldId id="321" r:id="rId21"/>
    <p:sldId id="322" r:id="rId22"/>
    <p:sldId id="323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324" r:id="rId32"/>
    <p:sldId id="278" r:id="rId33"/>
    <p:sldId id="279" r:id="rId34"/>
    <p:sldId id="280" r:id="rId35"/>
    <p:sldId id="325" r:id="rId36"/>
    <p:sldId id="326" r:id="rId37"/>
    <p:sldId id="327" r:id="rId38"/>
    <p:sldId id="281" r:id="rId39"/>
    <p:sldId id="282" r:id="rId40"/>
    <p:sldId id="283" r:id="rId41"/>
    <p:sldId id="328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329" r:id="rId52"/>
    <p:sldId id="330" r:id="rId53"/>
    <p:sldId id="293" r:id="rId54"/>
    <p:sldId id="294" r:id="rId55"/>
    <p:sldId id="295" r:id="rId56"/>
    <p:sldId id="331" r:id="rId57"/>
    <p:sldId id="332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94" autoAdjust="0"/>
  </p:normalViewPr>
  <p:slideViewPr>
    <p:cSldViewPr snapToGrid="0">
      <p:cViewPr varScale="1">
        <p:scale>
          <a:sx n="45" d="100"/>
          <a:sy n="45" d="100"/>
        </p:scale>
        <p:origin x="1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0.93.92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issues/8951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kubernetes/kubernetes/issues/79779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bridge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네트워크를 통해 송수신되는 패킷이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iptables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설정을 우회한다는 의미</a:t>
            </a:r>
          </a:p>
          <a:p>
            <a:pPr algn="l" latinLnBrk="1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컨테이너의 네트워크 패킷이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호스트머신의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iptables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설정에 따라 제어되도록 하는 것이 바람직하며 이를 위해서는 이 값을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설정해야 한다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538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 delete deployment ku~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8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kubectl delete -f ./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 describe pod/two-containers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00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k get po -o wide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610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로 </a:t>
            </a:r>
            <a:r>
              <a:rPr lang="en-US" altLang="ko-KR" dirty="0"/>
              <a:t>labels: tier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 err="1"/>
              <a:t>afrontend</a:t>
            </a:r>
            <a:r>
              <a:rPr lang="ko-KR" altLang="en-US" dirty="0"/>
              <a:t>로 </a:t>
            </a:r>
            <a:r>
              <a:rPr lang="ko-KR" altLang="en-US" dirty="0" err="1"/>
              <a:t>변경했었음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2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 worker node : root@worker01:~# curl </a:t>
            </a:r>
            <a:r>
              <a:rPr u="sng">
                <a:hlinkClick r:id="rId3"/>
              </a:rPr>
              <a:t>http://10.100.93.92</a:t>
            </a:r>
            <a:r>
              <a:t> —&gt; from kubectl describe svc my-nginx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curl -k http://192.168.56.3:30101</a:t>
            </a:r>
          </a:p>
          <a:p>
            <a:r>
              <a:t>  839  k descrie svc my-nginx</a:t>
            </a:r>
          </a:p>
          <a:p>
            <a:r>
              <a:t>  840  k describe svc my-nginx</a:t>
            </a:r>
          </a:p>
          <a:p>
            <a:r>
              <a:t>  841  curl -k http://10.97.234.81:30101</a:t>
            </a:r>
          </a:p>
          <a:p>
            <a:r>
              <a:t>  842  curl -k http://localhost:30101</a:t>
            </a:r>
          </a:p>
          <a:p>
            <a:r>
              <a:t>  843  netstat -antp | grep 30101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https://stackoverflow.com/questions/56915354/how-to-install-nginx-ingress-with-hostnetwork-on-bare-metal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781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2" name="Shape 5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on baremetal, ingress is working on service port, but on port 80 is not listening.</a:t>
            </a:r>
          </a:p>
          <a:p>
            <a:r>
              <a:t>https://github.com/kubernetes/kubernetes/issues/31307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https://github.com/kubernetes/kubernetes/issues/89512</a:t>
            </a:r>
          </a:p>
          <a:p>
            <a:r>
              <a:rPr u="sng">
                <a:hlinkClick r:id="rId4"/>
              </a:rPr>
              <a:t>https://github.com/kubernetes/kubernetes/issues/79779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docker -v</a:t>
            </a:r>
          </a:p>
          <a:p>
            <a:r>
              <a:rPr lang="en-US" altLang="ko-KR" dirty="0"/>
              <a:t>Docker version 20.10.21, build 20.10.21-0ubuntu1~22.04.3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47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28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Cgroup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Control Group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다수의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Process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가 포함되어 있는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Process Group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단위</a:t>
            </a:r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Resource(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cpu,mem,disk,nt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사용량을 제한하고 격리시키는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Linux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의 기능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Container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Resource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제어에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84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update</a:t>
            </a:r>
          </a:p>
          <a:p>
            <a:pPr algn="l">
              <a:buFont typeface="+mj-lt"/>
              <a:buNone/>
            </a:pP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install -y apt-transport-https ca-certificates curl</a:t>
            </a:r>
            <a:endParaRPr lang="en-US" altLang="ko-KR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curl 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fsSL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https://packages.cloud.google.com/apt/doc/apt-key.gpg |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sudo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gpg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--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dearmor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-o /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etc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/apt/keyrings/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kubernetes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-archive-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keyring.gpg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AA22FF"/>
                </a:solidFill>
                <a:effectLst/>
                <a:latin typeface="SFMono-Regular"/>
              </a:rPr>
              <a:t>echo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FMono-Regular"/>
              </a:rPr>
              <a:t> </a:t>
            </a:r>
            <a:r>
              <a:rPr lang="en-US" altLang="ko-KR" b="0" i="0" dirty="0">
                <a:solidFill>
                  <a:srgbClr val="BB4444"/>
                </a:solidFill>
                <a:effectLst/>
                <a:latin typeface="SFMono-Regular"/>
              </a:rPr>
              <a:t>"deb [signed-by=/</a:t>
            </a:r>
            <a:r>
              <a:rPr lang="en-US" altLang="ko-KR" b="0" i="0" dirty="0" err="1">
                <a:solidFill>
                  <a:srgbClr val="BB4444"/>
                </a:solidFill>
                <a:effectLst/>
                <a:latin typeface="SFMono-Regular"/>
              </a:rPr>
              <a:t>etc</a:t>
            </a:r>
            <a:r>
              <a:rPr lang="en-US" altLang="ko-KR" b="0" i="0" dirty="0">
                <a:solidFill>
                  <a:srgbClr val="BB4444"/>
                </a:solidFill>
                <a:effectLst/>
                <a:latin typeface="SFMono-Regular"/>
              </a:rPr>
              <a:t>/apt/keyrings/</a:t>
            </a:r>
            <a:r>
              <a:rPr lang="en-US" altLang="ko-KR" b="0" i="0" dirty="0" err="1">
                <a:solidFill>
                  <a:srgbClr val="BB4444"/>
                </a:solidFill>
                <a:effectLst/>
                <a:latin typeface="SFMono-Regular"/>
              </a:rPr>
              <a:t>kubernetes</a:t>
            </a:r>
            <a:r>
              <a:rPr lang="en-US" altLang="ko-KR" b="0" i="0" dirty="0">
                <a:solidFill>
                  <a:srgbClr val="BB4444"/>
                </a:solidFill>
                <a:effectLst/>
                <a:latin typeface="SFMono-Regular"/>
              </a:rPr>
              <a:t>-archive-</a:t>
            </a:r>
            <a:r>
              <a:rPr lang="en-US" altLang="ko-KR" b="0" i="0" dirty="0" err="1">
                <a:solidFill>
                  <a:srgbClr val="BB4444"/>
                </a:solidFill>
                <a:effectLst/>
                <a:latin typeface="SFMono-Regular"/>
              </a:rPr>
              <a:t>keyring.gpg</a:t>
            </a:r>
            <a:r>
              <a:rPr lang="en-US" altLang="ko-KR" b="0" i="0" dirty="0">
                <a:solidFill>
                  <a:srgbClr val="BB4444"/>
                </a:solidFill>
                <a:effectLst/>
                <a:latin typeface="SFMono-Regular"/>
              </a:rPr>
              <a:t>] https://apt.kubernetes.io/ </a:t>
            </a:r>
            <a:r>
              <a:rPr lang="en-US" altLang="ko-KR" b="0" i="0" dirty="0" err="1">
                <a:solidFill>
                  <a:srgbClr val="BB4444"/>
                </a:solidFill>
                <a:effectLst/>
                <a:latin typeface="SFMono-Regular"/>
              </a:rPr>
              <a:t>kubernetes-xenial</a:t>
            </a:r>
            <a:r>
              <a:rPr lang="en-US" altLang="ko-KR" b="0" i="0" dirty="0">
                <a:solidFill>
                  <a:srgbClr val="BB4444"/>
                </a:solidFill>
                <a:effectLst/>
                <a:latin typeface="SFMono-Regular"/>
              </a:rPr>
              <a:t> main"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FMono-Regular"/>
              </a:rPr>
              <a:t> |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SFMono-Regular"/>
              </a:rPr>
              <a:t>sudo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FMono-Regular"/>
              </a:rPr>
              <a:t> tee /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SFMono-Regular"/>
              </a:rPr>
              <a:t>etc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FMono-Regular"/>
              </a:rPr>
              <a:t>/apt/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SFMono-Regular"/>
              </a:rPr>
              <a:t>sources.list.d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FMono-Regular"/>
              </a:rPr>
              <a:t>/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SFMono-Regular"/>
              </a:rPr>
              <a:t>kubernetes.list</a:t>
            </a:r>
            <a:endParaRPr lang="en-US" altLang="ko-KR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endParaRPr lang="en-US" altLang="ko-KR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update </a:t>
            </a:r>
          </a:p>
          <a:p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install -y </a:t>
            </a:r>
            <a:r>
              <a:rPr lang="en-US" altLang="ko-KR" dirty="0" err="1">
                <a:effectLst/>
              </a:rPr>
              <a:t>kubelet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kubeadm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kubectl</a:t>
            </a:r>
            <a:r>
              <a:rPr lang="en-US" altLang="ko-KR" dirty="0">
                <a:effectLst/>
              </a:rPr>
              <a:t> </a:t>
            </a:r>
          </a:p>
          <a:p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apt-mark hold </a:t>
            </a:r>
            <a:r>
              <a:rPr lang="en-US" altLang="ko-KR" dirty="0" err="1">
                <a:effectLst/>
              </a:rPr>
              <a:t>kubelet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kubeadm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kubectl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717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kubeadm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’ prechecks several things and installs the cluster control plane components. This may take several minutes. </a:t>
            </a:r>
            <a:br>
              <a:rPr lang="en-US" altLang="ko-KR" dirty="0"/>
            </a:br>
            <a:r>
              <a:rPr lang="en-US" altLang="ko-KR" dirty="0"/>
              <a:t>As a result of ‘</a:t>
            </a:r>
            <a:r>
              <a:rPr lang="en-US" altLang="ko-KR" dirty="0" err="1"/>
              <a:t>kubeadm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’, at the end of a output contains 2 rows of information like this;</a:t>
            </a:r>
          </a:p>
          <a:p>
            <a:endParaRPr lang="en-US" altLang="ko-KR" dirty="0"/>
          </a:p>
          <a:p>
            <a:r>
              <a:rPr lang="en-US" altLang="ko-KR" dirty="0"/>
              <a:t>Then, you can copy those lines and paste on worker terminal to run</a:t>
            </a:r>
            <a:br>
              <a:rPr lang="en-US" altLang="ko-KR" dirty="0"/>
            </a:br>
            <a:r>
              <a:rPr lang="en-US" altLang="ko-KR" sz="1600" dirty="0"/>
              <a:t>(above token expires 24hrs later)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69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root@master</a:t>
            </a:r>
            <a:r>
              <a:rPr lang="en-US" altLang="ko-KR" dirty="0"/>
              <a:t>:~/.</a:t>
            </a:r>
            <a:r>
              <a:rPr lang="en-US" altLang="ko-KR" dirty="0" err="1"/>
              <a:t>kube</a:t>
            </a:r>
            <a:r>
              <a:rPr lang="en-US" altLang="ko-KR" dirty="0"/>
              <a:t># </a:t>
            </a:r>
            <a:r>
              <a:rPr lang="en-US" altLang="ko-KR" dirty="0" err="1"/>
              <a:t>kubectl</a:t>
            </a:r>
            <a:r>
              <a:rPr lang="en-US" altLang="ko-KR" dirty="0"/>
              <a:t> cluster-info</a:t>
            </a:r>
          </a:p>
          <a:p>
            <a:r>
              <a:rPr lang="en-US" altLang="ko-KR" dirty="0"/>
              <a:t>Kubernetes control plane is running at https://192.168.56.60:6443</a:t>
            </a:r>
          </a:p>
          <a:p>
            <a:r>
              <a:rPr lang="en-US" altLang="ko-KR" dirty="0" err="1"/>
              <a:t>CoreDNS</a:t>
            </a:r>
            <a:r>
              <a:rPr lang="en-US" altLang="ko-KR" dirty="0"/>
              <a:t> is running at https://192.168.56.60:6443/api/v1/namespaces/kube-system/services/kube-dns:dns/proxy</a:t>
            </a:r>
          </a:p>
          <a:p>
            <a:endParaRPr lang="en-US" altLang="ko-KR" dirty="0"/>
          </a:p>
          <a:p>
            <a:r>
              <a:rPr lang="en-US" altLang="ko-KR" dirty="0"/>
              <a:t>To further debug and diagnose cluster problems, use '</a:t>
            </a:r>
            <a:r>
              <a:rPr lang="en-US" altLang="ko-KR" dirty="0" err="1"/>
              <a:t>kubectl</a:t>
            </a:r>
            <a:r>
              <a:rPr lang="en-US" altLang="ko-KR" dirty="0"/>
              <a:t> cluster-info dump'.</a:t>
            </a:r>
          </a:p>
          <a:p>
            <a:r>
              <a:rPr lang="en-US" altLang="ko-KR" dirty="0" err="1"/>
              <a:t>root@master</a:t>
            </a:r>
            <a:r>
              <a:rPr lang="en-US" altLang="ko-KR" dirty="0"/>
              <a:t>:~/.</a:t>
            </a:r>
            <a:r>
              <a:rPr lang="en-US" altLang="ko-KR" dirty="0" err="1"/>
              <a:t>kube</a:t>
            </a:r>
            <a:r>
              <a:rPr lang="en-US" altLang="ko-KR" dirty="0"/>
              <a:t># </a:t>
            </a:r>
            <a:r>
              <a:rPr lang="en-US" altLang="ko-KR" dirty="0" err="1"/>
              <a:t>kubectl</a:t>
            </a:r>
            <a:r>
              <a:rPr lang="en-US" altLang="ko-KR" dirty="0"/>
              <a:t> apply -f https://raw.githubusercontent.com/flannel-io/flannel/master/Documentation/kube-flannel.yml</a:t>
            </a:r>
          </a:p>
          <a:p>
            <a:r>
              <a:rPr lang="en-US" altLang="ko-KR" dirty="0"/>
              <a:t>namespace/</a:t>
            </a:r>
            <a:r>
              <a:rPr lang="en-US" altLang="ko-KR" dirty="0" err="1"/>
              <a:t>kube</a:t>
            </a:r>
            <a:r>
              <a:rPr lang="en-US" altLang="ko-KR" dirty="0"/>
              <a:t>-flannel created</a:t>
            </a:r>
          </a:p>
          <a:p>
            <a:r>
              <a:rPr lang="en-US" altLang="ko-KR" dirty="0"/>
              <a:t>clusterrole.rbac.authorization.k8s.io/flannel created</a:t>
            </a:r>
          </a:p>
          <a:p>
            <a:r>
              <a:rPr lang="en-US" altLang="ko-KR" dirty="0"/>
              <a:t>clusterrolebinding.rbac.authorization.k8s.io/flannel created</a:t>
            </a:r>
          </a:p>
          <a:p>
            <a:r>
              <a:rPr lang="en-US" altLang="ko-KR" dirty="0" err="1"/>
              <a:t>serviceaccount</a:t>
            </a:r>
            <a:r>
              <a:rPr lang="en-US" altLang="ko-KR" dirty="0"/>
              <a:t>/flannel created</a:t>
            </a:r>
          </a:p>
          <a:p>
            <a:r>
              <a:rPr lang="en-US" altLang="ko-KR" dirty="0" err="1"/>
              <a:t>configmap</a:t>
            </a:r>
            <a:r>
              <a:rPr lang="en-US" altLang="ko-KR" dirty="0"/>
              <a:t>/</a:t>
            </a:r>
            <a:r>
              <a:rPr lang="en-US" altLang="ko-KR" dirty="0" err="1"/>
              <a:t>kube</a:t>
            </a:r>
            <a:r>
              <a:rPr lang="en-US" altLang="ko-KR" dirty="0"/>
              <a:t>-flannel-</a:t>
            </a:r>
            <a:r>
              <a:rPr lang="en-US" altLang="ko-KR" dirty="0" err="1"/>
              <a:t>cfg</a:t>
            </a:r>
            <a:r>
              <a:rPr lang="en-US" altLang="ko-KR" dirty="0"/>
              <a:t> created</a:t>
            </a:r>
          </a:p>
          <a:p>
            <a:r>
              <a:rPr lang="en-US" altLang="ko-KR" dirty="0" err="1"/>
              <a:t>daemonset.apps</a:t>
            </a:r>
            <a:r>
              <a:rPr lang="en-US" altLang="ko-KR" dirty="0"/>
              <a:t>/</a:t>
            </a:r>
            <a:r>
              <a:rPr lang="en-US" altLang="ko-KR" dirty="0" err="1"/>
              <a:t>kube</a:t>
            </a:r>
            <a:r>
              <a:rPr lang="en-US" altLang="ko-KR" dirty="0"/>
              <a:t>-flannel-ds created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46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kubeadm</a:t>
            </a:r>
            <a:r>
              <a:rPr lang="en-US" altLang="ko-KR" dirty="0"/>
              <a:t> join 192.168.56.60:6443 --token arh6up.usqi6daj82rj4rg2 \</a:t>
            </a:r>
          </a:p>
          <a:p>
            <a:r>
              <a:rPr lang="en-US" altLang="ko-KR" dirty="0"/>
              <a:t>        --discovery-token-ca-cert-hash sha256:12035aced64146fc7ccc5e3e737192c7209bc6bacc3fdb5b14400f6f9fd9adfa</a:t>
            </a:r>
          </a:p>
          <a:p>
            <a:r>
              <a:rPr lang="en-US" altLang="ko-KR" dirty="0"/>
              <a:t>[preflight] Running pre-flight checks</a:t>
            </a:r>
          </a:p>
          <a:p>
            <a:r>
              <a:rPr lang="en-US" altLang="ko-KR" dirty="0"/>
              <a:t>[preflight] Reading configuration from the cluster...</a:t>
            </a:r>
          </a:p>
          <a:p>
            <a:r>
              <a:rPr lang="en-US" altLang="ko-KR" dirty="0"/>
              <a:t>[preflight] FYI: You can look at this config file with '</a:t>
            </a:r>
            <a:r>
              <a:rPr lang="en-US" altLang="ko-KR" dirty="0" err="1"/>
              <a:t>kubectl</a:t>
            </a:r>
            <a:r>
              <a:rPr lang="en-US" altLang="ko-KR" dirty="0"/>
              <a:t> -n </a:t>
            </a:r>
            <a:r>
              <a:rPr lang="en-US" altLang="ko-KR" dirty="0" err="1"/>
              <a:t>kube</a:t>
            </a:r>
            <a:r>
              <a:rPr lang="en-US" altLang="ko-KR" dirty="0"/>
              <a:t>-system get cm </a:t>
            </a:r>
            <a:r>
              <a:rPr lang="en-US" altLang="ko-KR" dirty="0" err="1"/>
              <a:t>kubeadm</a:t>
            </a:r>
            <a:r>
              <a:rPr lang="en-US" altLang="ko-KR" dirty="0"/>
              <a:t>-config -o </a:t>
            </a:r>
            <a:r>
              <a:rPr lang="en-US" altLang="ko-KR" dirty="0" err="1"/>
              <a:t>yaml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kubelet</a:t>
            </a:r>
            <a:r>
              <a:rPr lang="en-US" altLang="ko-KR" dirty="0"/>
              <a:t>-start] Writing </a:t>
            </a:r>
            <a:r>
              <a:rPr lang="en-US" altLang="ko-KR" dirty="0" err="1"/>
              <a:t>kubelet</a:t>
            </a:r>
            <a:r>
              <a:rPr lang="en-US" altLang="ko-KR" dirty="0"/>
              <a:t> configuration to file "/var/lib/</a:t>
            </a:r>
            <a:r>
              <a:rPr lang="en-US" altLang="ko-KR" dirty="0" err="1"/>
              <a:t>kubelet</a:t>
            </a:r>
            <a:r>
              <a:rPr lang="en-US" altLang="ko-KR" dirty="0"/>
              <a:t>/</a:t>
            </a:r>
            <a:r>
              <a:rPr lang="en-US" altLang="ko-KR" dirty="0" err="1"/>
              <a:t>config.yaml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kubelet</a:t>
            </a:r>
            <a:r>
              <a:rPr lang="en-US" altLang="ko-KR" dirty="0"/>
              <a:t>-start] Writing </a:t>
            </a:r>
            <a:r>
              <a:rPr lang="en-US" altLang="ko-KR" dirty="0" err="1"/>
              <a:t>kubelet</a:t>
            </a:r>
            <a:r>
              <a:rPr lang="en-US" altLang="ko-KR" dirty="0"/>
              <a:t> environment file with flags to file "/var/lib/</a:t>
            </a:r>
            <a:r>
              <a:rPr lang="en-US" altLang="ko-KR" dirty="0" err="1"/>
              <a:t>kubelet</a:t>
            </a:r>
            <a:r>
              <a:rPr lang="en-US" altLang="ko-KR" dirty="0"/>
              <a:t>/</a:t>
            </a:r>
            <a:r>
              <a:rPr lang="en-US" altLang="ko-KR" dirty="0" err="1"/>
              <a:t>kubeadm-flags.env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kubelet</a:t>
            </a:r>
            <a:r>
              <a:rPr lang="en-US" altLang="ko-KR" dirty="0"/>
              <a:t>-start] Starting the </a:t>
            </a:r>
            <a:r>
              <a:rPr lang="en-US" altLang="ko-KR" dirty="0" err="1"/>
              <a:t>kubelet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kubelet</a:t>
            </a:r>
            <a:r>
              <a:rPr lang="en-US" altLang="ko-KR" dirty="0"/>
              <a:t>-start] Waiting for the </a:t>
            </a:r>
            <a:r>
              <a:rPr lang="en-US" altLang="ko-KR" dirty="0" err="1"/>
              <a:t>kubelet</a:t>
            </a:r>
            <a:r>
              <a:rPr lang="en-US" altLang="ko-KR" dirty="0"/>
              <a:t> to perform the TLS Bootstrap...</a:t>
            </a:r>
          </a:p>
          <a:p>
            <a:endParaRPr lang="en-US" altLang="ko-KR" dirty="0"/>
          </a:p>
          <a:p>
            <a:r>
              <a:rPr lang="en-US" altLang="ko-KR" dirty="0"/>
              <a:t>This node has joined the cluster:</a:t>
            </a:r>
          </a:p>
          <a:p>
            <a:r>
              <a:rPr lang="en-US" altLang="ko-KR" dirty="0"/>
              <a:t>* Certificate signing request was sent to </a:t>
            </a:r>
            <a:r>
              <a:rPr lang="en-US" altLang="ko-KR" dirty="0" err="1"/>
              <a:t>apiserver</a:t>
            </a:r>
            <a:r>
              <a:rPr lang="en-US" altLang="ko-KR" dirty="0"/>
              <a:t> and a response was received.</a:t>
            </a:r>
          </a:p>
          <a:p>
            <a:r>
              <a:rPr lang="en-US" altLang="ko-KR" dirty="0"/>
              <a:t>* The </a:t>
            </a:r>
            <a:r>
              <a:rPr lang="en-US" altLang="ko-KR" dirty="0" err="1"/>
              <a:t>Kubelet</a:t>
            </a:r>
            <a:r>
              <a:rPr lang="en-US" altLang="ko-KR" dirty="0"/>
              <a:t> was informed of the new secure connection details.</a:t>
            </a:r>
          </a:p>
          <a:p>
            <a:endParaRPr lang="en-US" altLang="ko-KR" dirty="0"/>
          </a:p>
          <a:p>
            <a:r>
              <a:rPr lang="en-US" altLang="ko-KR" dirty="0"/>
              <a:t>Run '</a:t>
            </a:r>
            <a:r>
              <a:rPr lang="en-US" altLang="ko-KR" dirty="0" err="1"/>
              <a:t>kubectl</a:t>
            </a:r>
            <a:r>
              <a:rPr lang="en-US" altLang="ko-KR" dirty="0"/>
              <a:t> get nodes' on the control-plane to see this node join the cluster.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99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이미지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이미지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의제 부제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kubernetes.io/docs/setup/production-environment/tools/kubeadm/create-cluster-kubead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setup/production-environment/tools/kubeadm/create-cluster-kubead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ubernetes.io/docs/reference/kubectl/cheatsheet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application-cluster/communicate-containers-same-pod-shared-volum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application-cluster/communicate-containers-same-pod-shared-volum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ko/docs/concepts/workloads/controllers/replicaset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ubernetes.io/ko/docs/concepts/workloads/controllers/replicase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controllers/deployment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controllers/deployment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controllers/deployment/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deploymen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kubernetes.io/docs/concepts/workloads/controllers/deployment/#rolling-update-deployment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ko/docs/concepts/services-networking/connect-applications-service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services-networking/connect-applications-servic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cho.tistory.com/tag/nodepor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101" TargetMode="External"/><Relationship Id="rId7" Type="http://schemas.openxmlformats.org/officeDocument/2006/relationships/hyperlink" Target="https://bcho.tistory.com/tag/nodepor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10.244.1.115:30101" TargetMode="External"/><Relationship Id="rId5" Type="http://schemas.openxmlformats.org/officeDocument/2006/relationships/hyperlink" Target="http://10.244.1.114:30101" TargetMode="External"/><Relationship Id="rId4" Type="http://schemas.openxmlformats.org/officeDocument/2006/relationships/hyperlink" Target="http://10.244.1.11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t-swarm-ko.tech/ko/kubernetes/kubernetes-%EC%84%9C%EB%B9%84%EC%8A%A4-%EC%A0%95%EC%9D%98%EC%97%90%EC%84%9C-targetport%EC%99%80-%ED%8F%AC%ED%8A%B8%EC%9D%98-%EC%B0%A8%EC%9D%B4%EC%A0%90/838752717/" TargetMode="External"/><Relationship Id="rId4" Type="http://schemas.openxmlformats.org/officeDocument/2006/relationships/hyperlink" Target="https://stackoverflow.com/questions/49981601/difference-between-targetport-and-port-in-kubernetes-service-definition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github.io/ingress-nginx/deploy/#bare-meta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ingress-nginx-controller-admission.ingress-nginx.svc/extensions/v1beta1/ingresses?timeout=30s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extend-kubernetes/compute-storage-net/network-plugins/#network-plugin-requiremen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aspro.tistory.com/564" TargetMode="External"/><Relationship Id="rId2" Type="http://schemas.openxmlformats.org/officeDocument/2006/relationships/hyperlink" Target="https://www.it-swarm-ko.tech/ko/docker/kubernetes-%ED%81%B4%EB%9F%AC%EC%8A%A4%ED%84%B0%EC%97%90%EC%84%9C-coredns%EA%B0%80-%EC%8B%A4%ED%96%89%EB%90%98%EC%A7%80-%EC%95%8A%EC%8A%B5%EB%8B%88%EB%8B%A4/806878349/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tackoverflow.com/questions/51375940/kubernetes-master-node-is-down-after-restarting-host-machin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issues/63702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stackoverflow.com/questions/61365202/nginx-ingress-service-ingress-nginx-controller-admission-not-foun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ngress-nginx-controller-admission.ingress-nginx.svc/extensions/v1beta1/ingresses?timeout=30s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topic/kubernetes-users/arfGJnxlau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likefree.tistory.com/13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onyong Hwang, July 20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Wonyong</a:t>
            </a:r>
            <a:r>
              <a:rPr dirty="0"/>
              <a:t> Hwang, July 202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52" name="Kubernetes practic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Kubernetes </a:t>
            </a:r>
            <a:r>
              <a:rPr lang="en-US" dirty="0"/>
              <a:t>P</a:t>
            </a:r>
            <a:r>
              <a:rPr dirty="0"/>
              <a:t>ractice</a:t>
            </a:r>
          </a:p>
        </p:txBody>
      </p:sp>
      <p:sp>
        <p:nvSpPr>
          <p:cNvPr id="153" name="Dept. of smart financ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Dept. of smart finance</a:t>
            </a:r>
          </a:p>
          <a:p>
            <a:r>
              <a:t>Korea Polytechnics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23B7A-7B59-B060-5441-016C3E0A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hosts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AF53A-C875-461A-BFB8-38FC95B4D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altLang="ko-KR" dirty="0"/>
              <a:t>vi /etc/hosts</a:t>
            </a:r>
          </a:p>
          <a:p>
            <a:pPr marL="0" indent="0">
              <a:buNone/>
            </a:pPr>
            <a:r>
              <a:rPr lang="nb-NO" altLang="ko-KR" dirty="0"/>
              <a:t>	192.168.56.60 master</a:t>
            </a:r>
          </a:p>
          <a:p>
            <a:pPr marL="0" indent="0">
              <a:buNone/>
            </a:pPr>
            <a:r>
              <a:rPr lang="nb-NO" altLang="ko-KR" dirty="0"/>
              <a:t>	192.168.56.61 worker01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FD7ECC-606E-3ADA-9B64-608A318055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00A8B-FD45-34F3-0553-B7CBF773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637" y="6202718"/>
            <a:ext cx="8482207" cy="646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15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stname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hostname setting</a:t>
            </a:r>
          </a:p>
        </p:txBody>
      </p:sp>
      <p:sp>
        <p:nvSpPr>
          <p:cNvPr id="190" name="Hostname setting in worker n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Hostname setting in worker node</a:t>
            </a:r>
            <a:endParaRPr lang="en-US"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If worker’s hostname is equal to master, then you will see following error message on worker node when executing </a:t>
            </a:r>
            <a:r>
              <a:rPr dirty="0" err="1"/>
              <a:t>kubeadm</a:t>
            </a:r>
            <a:r>
              <a:rPr dirty="0"/>
              <a:t> join</a:t>
            </a:r>
            <a:br>
              <a:rPr dirty="0"/>
            </a:br>
            <a:r>
              <a:rPr dirty="0">
                <a:solidFill>
                  <a:srgbClr val="FF40FF"/>
                </a:solidFill>
              </a:rPr>
              <a:t>&gt;&gt; a Node with name ** and </a:t>
            </a:r>
            <a:r>
              <a:rPr dirty="0" err="1">
                <a:solidFill>
                  <a:srgbClr val="FF40FF"/>
                </a:solidFill>
              </a:rPr>
              <a:t>and</a:t>
            </a:r>
            <a:r>
              <a:rPr dirty="0">
                <a:solidFill>
                  <a:srgbClr val="FF40FF"/>
                </a:solidFill>
              </a:rPr>
              <a:t> status "Ready" already exists in the cluster.</a:t>
            </a:r>
            <a:br>
              <a:rPr dirty="0"/>
            </a:br>
            <a:endParaRPr dirty="0"/>
          </a:p>
        </p:txBody>
      </p:sp>
      <p:sp>
        <p:nvSpPr>
          <p:cNvPr id="191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hostnamectl set-hostname worker01"/>
          <p:cNvSpPr txBox="1"/>
          <p:nvPr/>
        </p:nvSpPr>
        <p:spPr>
          <a:xfrm>
            <a:off x="1779176" y="5570108"/>
            <a:ext cx="7948905" cy="571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dirty="0" err="1"/>
              <a:t>hostnamectl</a:t>
            </a:r>
            <a:r>
              <a:rPr dirty="0"/>
              <a:t> set-hostname worker01</a:t>
            </a:r>
          </a:p>
        </p:txBody>
      </p:sp>
      <p:sp>
        <p:nvSpPr>
          <p:cNvPr id="193" name="vi /etc/cloud/cloud.cfg"/>
          <p:cNvSpPr txBox="1"/>
          <p:nvPr/>
        </p:nvSpPr>
        <p:spPr>
          <a:xfrm>
            <a:off x="1779176" y="6255383"/>
            <a:ext cx="5815659" cy="571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 vi /etc/cloud/cloud.cfg</a:t>
            </a:r>
          </a:p>
        </p:txBody>
      </p:sp>
      <p:pic>
        <p:nvPicPr>
          <p:cNvPr id="194" name="스크린샷 2020-07-21 오후 4.39.59.png" descr="스크린샷 2020-07-21 오후 4.39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893" y="6080545"/>
            <a:ext cx="9591077" cy="92117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5" name="선"/>
          <p:cNvSpPr/>
          <p:nvPr/>
        </p:nvSpPr>
        <p:spPr>
          <a:xfrm>
            <a:off x="7671447" y="6548027"/>
            <a:ext cx="281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</a:t>
            </a:r>
          </a:p>
        </p:txBody>
      </p:sp>
      <p:sp>
        <p:nvSpPr>
          <p:cNvPr id="200" name="Memory swap off  swapoff -a…"/>
          <p:cNvSpPr txBox="1">
            <a:spLocks noGrp="1"/>
          </p:cNvSpPr>
          <p:nvPr>
            <p:ph type="body" idx="1"/>
          </p:nvPr>
        </p:nvSpPr>
        <p:spPr>
          <a:xfrm>
            <a:off x="1217711" y="3070792"/>
            <a:ext cx="21948578" cy="8483601"/>
          </a:xfrm>
          <a:prstGeom prst="rect">
            <a:avLst/>
          </a:prstGeom>
        </p:spPr>
        <p:txBody>
          <a:bodyPr/>
          <a:lstStyle/>
          <a:p>
            <a:r>
              <a:rPr dirty="0"/>
              <a:t>Memory swap off</a:t>
            </a:r>
            <a:br>
              <a:rPr dirty="0"/>
            </a:br>
            <a:br>
              <a:rPr dirty="0"/>
            </a:br>
            <a:r>
              <a:rPr dirty="0" err="1"/>
              <a:t>swapoff</a:t>
            </a:r>
            <a:r>
              <a:rPr dirty="0"/>
              <a:t> -a</a:t>
            </a:r>
            <a:endParaRPr lang="en-US" dirty="0"/>
          </a:p>
          <a:p>
            <a:br>
              <a:rPr dirty="0"/>
            </a:br>
            <a:endParaRPr lang="en-US" dirty="0"/>
          </a:p>
          <a:p>
            <a:pPr marL="0" indent="0">
              <a:buNone/>
            </a:pPr>
            <a:br>
              <a:rPr dirty="0"/>
            </a:br>
            <a:endParaRPr dirty="0"/>
          </a:p>
          <a:p>
            <a:endParaRPr lang="en-US" dirty="0"/>
          </a:p>
          <a:p>
            <a:r>
              <a:rPr lang="en-US" dirty="0"/>
              <a:t>Check ports</a:t>
            </a:r>
          </a:p>
        </p:txBody>
      </p:sp>
      <p:sp>
        <p:nvSpPr>
          <p:cNvPr id="201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Docker</a:t>
            </a:r>
          </a:p>
        </p:txBody>
      </p:sp>
      <p:sp>
        <p:nvSpPr>
          <p:cNvPr id="203" name="https://kubernetes.io/docs/setup/production-environment/tools/kubeadm/install-kubeadm/"/>
          <p:cNvSpPr txBox="1"/>
          <p:nvPr/>
        </p:nvSpPr>
        <p:spPr>
          <a:xfrm>
            <a:off x="12312009" y="13017955"/>
            <a:ext cx="1166581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200"/>
            </a:lvl1pPr>
          </a:lstStyle>
          <a:p>
            <a:r>
              <a:rPr dirty="0"/>
              <a:t>https://kubernetes.io/docs/setup/production-environment/tools/kubeadm/install-kubeadm/</a:t>
            </a:r>
          </a:p>
        </p:txBody>
      </p:sp>
      <p:sp>
        <p:nvSpPr>
          <p:cNvPr id="204" name="vi /etc/fstab"/>
          <p:cNvSpPr txBox="1"/>
          <p:nvPr/>
        </p:nvSpPr>
        <p:spPr>
          <a:xfrm>
            <a:off x="1824806" y="5828681"/>
            <a:ext cx="2803116" cy="482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vi /etc/fstab </a:t>
            </a:r>
          </a:p>
        </p:txBody>
      </p:sp>
      <p:pic>
        <p:nvPicPr>
          <p:cNvPr id="205" name="스크린샷 2020-07-21 오후 4.41.37.png" descr="스크린샷 2020-07-21 오후 4.41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15" y="6483851"/>
            <a:ext cx="9514050" cy="74829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6" name="선"/>
          <p:cNvSpPr/>
          <p:nvPr/>
        </p:nvSpPr>
        <p:spPr>
          <a:xfrm>
            <a:off x="2401814" y="6370892"/>
            <a:ext cx="717213" cy="4841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72824-1EFB-EE15-BF17-6C4264E4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15" y="7582174"/>
            <a:ext cx="7887062" cy="134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</a:t>
            </a:r>
          </a:p>
        </p:txBody>
      </p:sp>
      <p:sp>
        <p:nvSpPr>
          <p:cNvPr id="220" name="334  apt-get update…"/>
          <p:cNvSpPr txBox="1">
            <a:spLocks noGrp="1"/>
          </p:cNvSpPr>
          <p:nvPr>
            <p:ph type="body" idx="1"/>
          </p:nvPr>
        </p:nvSpPr>
        <p:spPr>
          <a:xfrm>
            <a:off x="1217711" y="4450502"/>
            <a:ext cx="21948578" cy="84836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000" dirty="0"/>
              <a:t>apt-get -y install docker-compose</a:t>
            </a:r>
          </a:p>
          <a:p>
            <a: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000" dirty="0"/>
              <a:t>docker version</a:t>
            </a:r>
          </a:p>
          <a:p>
            <a: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000" dirty="0"/>
              <a:t>docker info</a:t>
            </a:r>
          </a:p>
          <a:p>
            <a: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000" dirty="0" err="1"/>
              <a:t>systemctl</a:t>
            </a:r>
            <a:r>
              <a:rPr lang="en-US" sz="4000" dirty="0"/>
              <a:t> start docker</a:t>
            </a:r>
          </a:p>
          <a:p>
            <a: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000" dirty="0" err="1"/>
              <a:t>systemctl</a:t>
            </a:r>
            <a:r>
              <a:rPr lang="en-US" sz="4000" dirty="0"/>
              <a:t> enable docker</a:t>
            </a:r>
          </a:p>
          <a:p>
            <a: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000" dirty="0"/>
              <a:t>docker-compose --version</a:t>
            </a:r>
            <a:endParaRPr sz="4000" dirty="0"/>
          </a:p>
        </p:txBody>
      </p:sp>
      <p:sp>
        <p:nvSpPr>
          <p:cNvPr id="221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ko-KR" dirty="0"/>
              <a:t>Install Docker</a:t>
            </a:r>
          </a:p>
          <a:p>
            <a:endParaRPr dirty="0"/>
          </a:p>
        </p:txBody>
      </p:sp>
      <p:sp>
        <p:nvSpPr>
          <p:cNvPr id="222" name="Install Docker (18.06.3)"/>
          <p:cNvSpPr txBox="1"/>
          <p:nvPr/>
        </p:nvSpPr>
        <p:spPr>
          <a:xfrm>
            <a:off x="1536870" y="3134913"/>
            <a:ext cx="102657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E7D9B0-AB6C-A543-2568-CC5C659A7BF5}"/>
              </a:ext>
            </a:extLst>
          </p:cNvPr>
          <p:cNvSpPr/>
          <p:nvPr/>
        </p:nvSpPr>
        <p:spPr>
          <a:xfrm>
            <a:off x="386080" y="3677920"/>
            <a:ext cx="19283680" cy="7653432"/>
          </a:xfrm>
          <a:prstGeom prst="rect">
            <a:avLst/>
          </a:prstGeo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B5780-76E0-AB36-C890-32BC8BC3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복제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01AFC-0525-AC00-6531-6E9F861935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worker node</a:t>
            </a:r>
            <a:endParaRPr lang="ko-KR" altLang="en-US" dirty="0"/>
          </a:p>
        </p:txBody>
      </p:sp>
      <p:sp>
        <p:nvSpPr>
          <p:cNvPr id="5" name="vi /etc/netplan/50-cloud-init.yaml…">
            <a:extLst>
              <a:ext uri="{FF2B5EF4-FFF2-40B4-BE49-F238E27FC236}">
                <a16:creationId xmlns:a16="http://schemas.microsoft.com/office/drawing/2014/main" id="{C618283B-1ED6-3C40-9C5F-05C9A81DE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7711" y="2874790"/>
            <a:ext cx="21948578" cy="84836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nb-NO" dirty="0"/>
              <a:t>check</a:t>
            </a:r>
            <a:br>
              <a:rPr lang="nb-NO" dirty="0"/>
            </a:br>
            <a:r>
              <a:rPr lang="nb-NO" dirty="0"/>
              <a:t> vi /etc/netplan/00-installer-config.yaml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en-US" altLang="ko-KR" dirty="0" err="1"/>
              <a:t>hostnamectl</a:t>
            </a:r>
            <a:r>
              <a:rPr lang="en-US" altLang="ko-KR" dirty="0"/>
              <a:t> set-hostname worker01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fter editing, type this on cmd:                                 netplan apply">
            <a:extLst>
              <a:ext uri="{FF2B5EF4-FFF2-40B4-BE49-F238E27FC236}">
                <a16:creationId xmlns:a16="http://schemas.microsoft.com/office/drawing/2014/main" id="{C880DE5C-4A93-B78F-FB3F-C541ACB1BC34}"/>
              </a:ext>
            </a:extLst>
          </p:cNvPr>
          <p:cNvSpPr txBox="1"/>
          <p:nvPr/>
        </p:nvSpPr>
        <p:spPr>
          <a:xfrm>
            <a:off x="13290493" y="8716331"/>
            <a:ext cx="3239669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dirty="0" err="1"/>
              <a:t>netplan</a:t>
            </a:r>
            <a:r>
              <a:rPr dirty="0"/>
              <a:t> apply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15981B-9133-F0EC-EA20-9664B401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14" y="4287678"/>
            <a:ext cx="10281286" cy="514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287201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[tip] virtual box range port forwarding…">
            <a:extLst>
              <a:ext uri="{FF2B5EF4-FFF2-40B4-BE49-F238E27FC236}">
                <a16:creationId xmlns:a16="http://schemas.microsoft.com/office/drawing/2014/main" id="{1E41E6C1-A8A4-E853-11D0-15D21A63E956}"/>
              </a:ext>
            </a:extLst>
          </p:cNvPr>
          <p:cNvSpPr txBox="1"/>
          <p:nvPr/>
        </p:nvSpPr>
        <p:spPr>
          <a:xfrm>
            <a:off x="255003" y="12327657"/>
            <a:ext cx="13739553" cy="135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rPr dirty="0"/>
              <a:t>[tip] virtual box range port forwarding</a:t>
            </a:r>
          </a:p>
          <a:p>
            <a:pPr marL="438727" indent="-438727">
              <a:buClr>
                <a:srgbClr val="000000"/>
              </a:buClr>
              <a:buSzPct val="100000"/>
              <a:buAutoNum type="arabicPeriod"/>
              <a:defRPr sz="2000"/>
            </a:pPr>
            <a:r>
              <a:rPr dirty="0" err="1"/>
              <a:t>Vbox</a:t>
            </a:r>
            <a:r>
              <a:rPr dirty="0"/>
              <a:t> register(If needed) :  </a:t>
            </a:r>
            <a:r>
              <a:rPr dirty="0" err="1"/>
              <a:t>VBoxManage</a:t>
            </a:r>
            <a:r>
              <a:rPr dirty="0"/>
              <a:t> </a:t>
            </a:r>
            <a:r>
              <a:rPr dirty="0" err="1"/>
              <a:t>registervm</a:t>
            </a:r>
            <a:r>
              <a:rPr dirty="0"/>
              <a:t> /Users/sf29/VirtualBox\ VMs/Worker/</a:t>
            </a:r>
            <a:r>
              <a:rPr dirty="0" err="1"/>
              <a:t>Worker.vbox</a:t>
            </a:r>
            <a:r>
              <a:rPr dirty="0"/>
              <a:t>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2. for </a:t>
            </a:r>
            <a:r>
              <a:rPr dirty="0" err="1"/>
              <a:t>i</a:t>
            </a:r>
            <a:r>
              <a:rPr dirty="0"/>
              <a:t> in {30000..30767}; do </a:t>
            </a:r>
            <a:r>
              <a:rPr dirty="0" err="1"/>
              <a:t>VBoxManage</a:t>
            </a:r>
            <a:r>
              <a:rPr dirty="0"/>
              <a:t> </a:t>
            </a:r>
            <a:r>
              <a:rPr dirty="0" err="1"/>
              <a:t>modifyvm</a:t>
            </a:r>
            <a:r>
              <a:rPr dirty="0"/>
              <a:t> "Worker" --natpf1 "tcp-port$i,</a:t>
            </a:r>
            <a:r>
              <a:rPr dirty="0" err="1"/>
              <a:t>tcp</a:t>
            </a:r>
            <a:r>
              <a:rPr dirty="0"/>
              <a:t>,,$</a:t>
            </a:r>
            <a:r>
              <a:rPr dirty="0" err="1"/>
              <a:t>i</a:t>
            </a:r>
            <a:r>
              <a:rPr dirty="0"/>
              <a:t>,,$</a:t>
            </a:r>
            <a:r>
              <a:rPr dirty="0" err="1"/>
              <a:t>i</a:t>
            </a:r>
            <a:r>
              <a:rPr dirty="0"/>
              <a:t>"; done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237B6-C681-88B9-9D36-CAA2D4CB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29" y="4059498"/>
            <a:ext cx="11845608" cy="826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95509-C50E-9701-E61F-072E1D11247C}"/>
              </a:ext>
            </a:extLst>
          </p:cNvPr>
          <p:cNvSpPr txBox="1"/>
          <p:nvPr/>
        </p:nvSpPr>
        <p:spPr>
          <a:xfrm>
            <a:off x="11612829" y="3399830"/>
            <a:ext cx="6859250" cy="659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https://kubernetes.io/docs/reference/networking/ports-and-protocols/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8154C-6100-29C3-484D-E1116108B106}"/>
              </a:ext>
            </a:extLst>
          </p:cNvPr>
          <p:cNvSpPr txBox="1"/>
          <p:nvPr/>
        </p:nvSpPr>
        <p:spPr>
          <a:xfrm>
            <a:off x="479143" y="3430303"/>
            <a:ext cx="2710678" cy="4780796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"OpenSSH"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enable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6443/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2379:2380/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10250/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10259/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10257/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status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EB2F5-7ED7-AAFF-5ED7-6532B2B9172F}"/>
              </a:ext>
            </a:extLst>
          </p:cNvPr>
          <p:cNvSpPr txBox="1"/>
          <p:nvPr/>
        </p:nvSpPr>
        <p:spPr>
          <a:xfrm>
            <a:off x="433441" y="2380064"/>
            <a:ext cx="6405600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master(control plane) node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C2F40-0E9E-0548-36B3-589D95148472}"/>
              </a:ext>
            </a:extLst>
          </p:cNvPr>
          <p:cNvSpPr txBox="1"/>
          <p:nvPr/>
        </p:nvSpPr>
        <p:spPr>
          <a:xfrm>
            <a:off x="7395346" y="3430303"/>
            <a:ext cx="3133871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Worker node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7E7AC-ED15-4E1F-4FDE-B00138675261}"/>
              </a:ext>
            </a:extLst>
          </p:cNvPr>
          <p:cNvSpPr txBox="1"/>
          <p:nvPr/>
        </p:nvSpPr>
        <p:spPr>
          <a:xfrm>
            <a:off x="7419392" y="4549915"/>
            <a:ext cx="3085781" cy="3611245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"OpenSSH"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enable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status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10250/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30000:32767/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status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E018FCF-62F9-C0B0-0DA0-E6A15FB9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</p:spPr>
        <p:txBody>
          <a:bodyPr/>
          <a:lstStyle/>
          <a:p>
            <a:r>
              <a:rPr lang="en-US" altLang="ko-KR" dirty="0"/>
              <a:t>Port Open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9133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879A90A-FCFD-1DF4-7C8B-BB12472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300213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Kubernetes set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setup</a:t>
            </a:r>
          </a:p>
        </p:txBody>
      </p:sp>
      <p:sp>
        <p:nvSpPr>
          <p:cNvPr id="225" name="Install kubernet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Install </a:t>
            </a:r>
            <a:r>
              <a:rPr lang="en-US" dirty="0" err="1"/>
              <a:t>containerd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2C7E9-2339-78AD-32E7-D43DAC459ACD}"/>
              </a:ext>
            </a:extLst>
          </p:cNvPr>
          <p:cNvSpPr txBox="1"/>
          <p:nvPr/>
        </p:nvSpPr>
        <p:spPr>
          <a:xfrm>
            <a:off x="1361440" y="4124960"/>
            <a:ext cx="102657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7CD01-BAF8-72FF-0CBC-51295A84FC3B}"/>
              </a:ext>
            </a:extLst>
          </p:cNvPr>
          <p:cNvSpPr txBox="1"/>
          <p:nvPr/>
        </p:nvSpPr>
        <p:spPr>
          <a:xfrm>
            <a:off x="1361440" y="4124960"/>
            <a:ext cx="17081599" cy="9065046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curl -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fsSL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https://download.docker.com/linux/ubuntu/gpg |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sudo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gpg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--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dearmor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-o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/share/keyrings/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docker.gpg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echo   "deb [arch=$(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dpkg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--print-architecture) signed-by=/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/share/keyrings/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docker.gpg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] https://download.docker.com/linux/ubuntu \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 $(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lsb_release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-cs) stable" |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sudo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tee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/apt/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sources.list.d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docker.list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&gt; /dev/null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 dirty="0"/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apt update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apt install containerd.io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systemctl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stop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mv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config.toml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config.toml.orig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config default &gt;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config.toml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vi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config.toml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	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SystemdCgroup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= true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systemctl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start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systemctl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is-enabled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systemctl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status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containerd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35380-0833-84C4-D422-8C48F1E0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54" y="7925292"/>
            <a:ext cx="13473545" cy="4335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E714F5-F783-8EF1-399B-175B324CD06A}"/>
              </a:ext>
            </a:extLst>
          </p:cNvPr>
          <p:cNvSpPr/>
          <p:nvPr/>
        </p:nvSpPr>
        <p:spPr>
          <a:xfrm>
            <a:off x="1018309" y="10037618"/>
            <a:ext cx="6941127" cy="1293734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DF6F20F-6C75-578E-2F60-9B908A8390F1}"/>
              </a:ext>
            </a:extLst>
          </p:cNvPr>
          <p:cNvCxnSpPr/>
          <p:nvPr/>
        </p:nvCxnSpPr>
        <p:spPr>
          <a:xfrm flipV="1">
            <a:off x="7959436" y="10037618"/>
            <a:ext cx="2951018" cy="715361"/>
          </a:xfrm>
          <a:prstGeom prst="bentConnector3">
            <a:avLst/>
          </a:prstGeom>
          <a:noFill/>
          <a:ln w="444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243840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bernetes setup">
            <a:extLst>
              <a:ext uri="{FF2B5EF4-FFF2-40B4-BE49-F238E27FC236}">
                <a16:creationId xmlns:a16="http://schemas.microsoft.com/office/drawing/2014/main" id="{E57D4133-142B-D24D-02CE-A83B6DC1F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Kubernetes setup</a:t>
            </a:r>
          </a:p>
        </p:txBody>
      </p:sp>
      <p:sp>
        <p:nvSpPr>
          <p:cNvPr id="6" name="Install kubernetes">
            <a:extLst>
              <a:ext uri="{FF2B5EF4-FFF2-40B4-BE49-F238E27FC236}">
                <a16:creationId xmlns:a16="http://schemas.microsoft.com/office/drawing/2014/main" id="{A97CD261-F079-58EF-C231-83B4DB7B6D35}"/>
              </a:ext>
            </a:extLst>
          </p:cNvPr>
          <p:cNvSpPr txBox="1">
            <a:spLocks/>
          </p:cNvSpPr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924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24" b="1" i="0" u="none" strike="noStrike" cap="none" spc="-42" baseline="0">
                <a:solidFill>
                  <a:srgbClr val="000000"/>
                </a:solidFill>
                <a:uFillTx/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r>
              <a:rPr lang="en-US"/>
              <a:t>Install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7B4D3-C4F1-441C-8517-C144FBFAF72F}"/>
              </a:ext>
            </a:extLst>
          </p:cNvPr>
          <p:cNvSpPr txBox="1"/>
          <p:nvPr/>
        </p:nvSpPr>
        <p:spPr>
          <a:xfrm>
            <a:off x="833120" y="3921760"/>
            <a:ext cx="22413187" cy="5864169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apt install apt-transport-https ca-certificates curl -y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# curl -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fsSLo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/share/keyrings/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-archive-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keyring.gpg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https://packages.cloud.google.com/apt/doc/apt-key.gpg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curl https://packages.cloud.google.com/apt/doc/apt-key.gpg |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sudo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apt-key --keyring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/share/keyrings/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cloud.google.gpg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add -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#echo "deb [signed-by=/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/share/keyrings/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-archive-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keyring.gpg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] https://apt.kubernetes.io/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kubernetes-xenial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main" |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sudo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tee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/apt/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sources.list.d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kubernetes.list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echo "deb [signed-by=/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/share/keyrings/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cloud.google.gpg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] https://apt.kubernetes.io/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kubernetes-xenial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main" |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sudo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tee 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/apt/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sources.list.d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kubernetes.list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apt update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apt install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kubelet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kubeadm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kubectl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apt-mark hold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kubelet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kubeadm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kubectl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8" name="# 패키지가 자동으로 업그레이드 되지 않도록 고정">
            <a:extLst>
              <a:ext uri="{FF2B5EF4-FFF2-40B4-BE49-F238E27FC236}">
                <a16:creationId xmlns:a16="http://schemas.microsoft.com/office/drawing/2014/main" id="{51A84A26-B6D3-FE05-A3CC-A3DF09191592}"/>
              </a:ext>
            </a:extLst>
          </p:cNvPr>
          <p:cNvSpPr txBox="1"/>
          <p:nvPr/>
        </p:nvSpPr>
        <p:spPr>
          <a:xfrm>
            <a:off x="7049632" y="9280991"/>
            <a:ext cx="4486018" cy="355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dirty="0"/>
              <a:t># </a:t>
            </a:r>
            <a:r>
              <a:rPr dirty="0" err="1"/>
              <a:t>패키지가</a:t>
            </a:r>
            <a:r>
              <a:rPr dirty="0"/>
              <a:t> </a:t>
            </a:r>
            <a:r>
              <a:rPr dirty="0" err="1"/>
              <a:t>자동으로</a:t>
            </a:r>
            <a:r>
              <a:rPr dirty="0"/>
              <a:t> </a:t>
            </a:r>
            <a:r>
              <a:rPr dirty="0" err="1"/>
              <a:t>업그레이드</a:t>
            </a:r>
            <a:r>
              <a:rPr dirty="0"/>
              <a:t> </a:t>
            </a:r>
            <a:r>
              <a:rPr dirty="0" err="1"/>
              <a:t>되지</a:t>
            </a:r>
            <a:r>
              <a:rPr dirty="0"/>
              <a:t> </a:t>
            </a:r>
            <a:r>
              <a:rPr dirty="0" err="1"/>
              <a:t>않도록</a:t>
            </a:r>
            <a:r>
              <a:rPr dirty="0"/>
              <a:t> </a:t>
            </a:r>
            <a:r>
              <a:rPr dirty="0" err="1"/>
              <a:t>고정</a:t>
            </a:r>
            <a:endParaRPr dirty="0"/>
          </a:p>
        </p:txBody>
      </p:sp>
      <p:sp>
        <p:nvSpPr>
          <p:cNvPr id="9" name="선">
            <a:extLst>
              <a:ext uri="{FF2B5EF4-FFF2-40B4-BE49-F238E27FC236}">
                <a16:creationId xmlns:a16="http://schemas.microsoft.com/office/drawing/2014/main" id="{3C4D3D6A-29E9-936C-6AC4-C1830C5F0D4D}"/>
              </a:ext>
            </a:extLst>
          </p:cNvPr>
          <p:cNvSpPr/>
          <p:nvPr/>
        </p:nvSpPr>
        <p:spPr>
          <a:xfrm flipH="1">
            <a:off x="6393354" y="9493789"/>
            <a:ext cx="9106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0" name="$ kubeadm version…">
            <a:extLst>
              <a:ext uri="{FF2B5EF4-FFF2-40B4-BE49-F238E27FC236}">
                <a16:creationId xmlns:a16="http://schemas.microsoft.com/office/drawing/2014/main" id="{7A81E5BA-BFE3-041B-4460-AE19C4F160AF}"/>
              </a:ext>
            </a:extLst>
          </p:cNvPr>
          <p:cNvSpPr txBox="1"/>
          <p:nvPr/>
        </p:nvSpPr>
        <p:spPr>
          <a:xfrm>
            <a:off x="833120" y="10650716"/>
            <a:ext cx="2973571" cy="21471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500"/>
              </a:lnSpc>
              <a:spcBef>
                <a:spcPts val="0"/>
              </a:spcBef>
              <a:defRPr sz="31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</a:t>
            </a:r>
            <a:r>
              <a:rPr dirty="0" err="1"/>
              <a:t>kubeadm</a:t>
            </a:r>
            <a:r>
              <a:rPr dirty="0"/>
              <a:t> version</a:t>
            </a:r>
          </a:p>
          <a:p>
            <a:pPr defTabSz="457200">
              <a:lnSpc>
                <a:spcPts val="5500"/>
              </a:lnSpc>
              <a:spcBef>
                <a:spcPts val="0"/>
              </a:spcBef>
              <a:defRPr sz="31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</a:t>
            </a:r>
            <a:r>
              <a:rPr dirty="0" err="1"/>
              <a:t>kubelet</a:t>
            </a:r>
            <a:r>
              <a:rPr dirty="0"/>
              <a:t> --version</a:t>
            </a:r>
          </a:p>
          <a:p>
            <a:pPr defTabSz="457200">
              <a:lnSpc>
                <a:spcPts val="5500"/>
              </a:lnSpc>
              <a:spcBef>
                <a:spcPts val="0"/>
              </a:spcBef>
              <a:defRPr sz="31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</a:t>
            </a:r>
            <a:r>
              <a:rPr dirty="0" err="1"/>
              <a:t>kubectl</a:t>
            </a:r>
            <a:r>
              <a:rPr dirty="0"/>
              <a:t> version</a:t>
            </a:r>
          </a:p>
        </p:txBody>
      </p:sp>
      <p:sp>
        <p:nvSpPr>
          <p:cNvPr id="11" name="https://kubernetes.io/docs/setup/production-environment/tools/kubeadm/install-kubeadm/">
            <a:extLst>
              <a:ext uri="{FF2B5EF4-FFF2-40B4-BE49-F238E27FC236}">
                <a16:creationId xmlns:a16="http://schemas.microsoft.com/office/drawing/2014/main" id="{E8B03374-5A75-0C75-BE74-B2463CA89A38}"/>
              </a:ext>
            </a:extLst>
          </p:cNvPr>
          <p:cNvSpPr txBox="1"/>
          <p:nvPr/>
        </p:nvSpPr>
        <p:spPr>
          <a:xfrm>
            <a:off x="12312009" y="13017955"/>
            <a:ext cx="10812255" cy="40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200"/>
            </a:lvl1pPr>
          </a:lstStyle>
          <a:p>
            <a:r>
              <a:rPr lang="en-US" dirty="0"/>
              <a:t>https://kubernetes.io/docs/setup/production-environment/tools/kubeadm/install-kubeadm/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4753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8AFFD-1B71-3F6C-8361-E145BF77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CNI(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컨테이너 네트워크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플러그인 설치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6DAF8-0E52-EE7B-C531-C22C684FAE4E}"/>
              </a:ext>
            </a:extLst>
          </p:cNvPr>
          <p:cNvSpPr txBox="1"/>
          <p:nvPr/>
        </p:nvSpPr>
        <p:spPr>
          <a:xfrm>
            <a:off x="1219200" y="4104640"/>
            <a:ext cx="20994530" cy="494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mkdir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-p /opt/bin/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curl -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fsSLo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/opt/bin/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flanneld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https://github.com/flannel-io/flannel/releases/download/v0.19.0/flanneld-amd64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chmod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+x /opt/bin/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flanneld</a:t>
            </a:r>
            <a:endParaRPr kumimoji="0" lang="en-US" altLang="ko-K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lsmod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| grep 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br_netfilter</a:t>
            </a:r>
            <a:endParaRPr kumimoji="0" lang="en-US" altLang="ko-K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kubeadm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config images pull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034144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</a:t>
            </a:r>
          </a:p>
        </p:txBody>
      </p:sp>
      <p:sp>
        <p:nvSpPr>
          <p:cNvPr id="156" name="We’ll make 2 VMs, one is master node and the other is worker node. Each node need to be set as belo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We’ll make 2 VMs, one is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master</a:t>
            </a:r>
            <a:r>
              <a:rPr dirty="0"/>
              <a:t> node and the other is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worker</a:t>
            </a:r>
            <a:r>
              <a:rPr dirty="0"/>
              <a:t> node.</a:t>
            </a:r>
            <a:br>
              <a:rPr dirty="0"/>
            </a:br>
            <a:r>
              <a:rPr dirty="0"/>
              <a:t>Each node need to be set as below</a:t>
            </a:r>
          </a:p>
          <a:p>
            <a:r>
              <a:rPr dirty="0"/>
              <a:t>CPU : 2 core (minimum)</a:t>
            </a:r>
          </a:p>
          <a:p>
            <a:r>
              <a:rPr dirty="0"/>
              <a:t>RAM : 3GB (minimum)</a:t>
            </a:r>
          </a:p>
          <a:p>
            <a:r>
              <a:rPr dirty="0"/>
              <a:t>Storage: 30GB(minimum)</a:t>
            </a:r>
          </a:p>
          <a:p>
            <a:r>
              <a:rPr dirty="0"/>
              <a:t>OS : Ubuntu </a:t>
            </a:r>
            <a:r>
              <a:rPr lang="en-US" dirty="0"/>
              <a:t>22</a:t>
            </a:r>
            <a:r>
              <a:rPr dirty="0"/>
              <a:t>.04 (preferred)</a:t>
            </a:r>
            <a:endParaRPr lang="en-US" dirty="0"/>
          </a:p>
        </p:txBody>
      </p:sp>
      <p:sp>
        <p:nvSpPr>
          <p:cNvPr id="157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2027AA-2EC2-CEDA-47A4-1D95A78A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640" y="5795962"/>
            <a:ext cx="9129714" cy="304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aster node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Master node setting</a:t>
            </a:r>
          </a:p>
        </p:txBody>
      </p:sp>
      <p:sp>
        <p:nvSpPr>
          <p:cNvPr id="234" name="Kubeadm in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Kubeadm init</a:t>
            </a:r>
          </a:p>
        </p:txBody>
      </p:sp>
      <p:pic>
        <p:nvPicPr>
          <p:cNvPr id="235" name="직사각형 직사각형" descr="직사각형 직사각형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43" y="5045791"/>
            <a:ext cx="2510497" cy="476496"/>
          </a:xfrm>
          <a:prstGeom prst="rect">
            <a:avLst/>
          </a:prstGeom>
        </p:spPr>
      </p:pic>
      <p:sp>
        <p:nvSpPr>
          <p:cNvPr id="237" name="Your ip address"/>
          <p:cNvSpPr txBox="1"/>
          <p:nvPr/>
        </p:nvSpPr>
        <p:spPr>
          <a:xfrm>
            <a:off x="13215702" y="5668583"/>
            <a:ext cx="2983078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Your ip address</a:t>
            </a:r>
          </a:p>
        </p:txBody>
      </p:sp>
      <p:sp>
        <p:nvSpPr>
          <p:cNvPr id="238" name="선"/>
          <p:cNvSpPr/>
          <p:nvPr/>
        </p:nvSpPr>
        <p:spPr>
          <a:xfrm flipH="1" flipV="1">
            <a:off x="8981440" y="5522287"/>
            <a:ext cx="4234262" cy="4764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241" name="Reference : https://kubernetes.io/docs/setup/production-environment/tools/kubeadm/create-cluster-kubeadm/"/>
          <p:cNvSpPr txBox="1"/>
          <p:nvPr/>
        </p:nvSpPr>
        <p:spPr>
          <a:xfrm>
            <a:off x="12738176" y="13140278"/>
            <a:ext cx="1116751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 i="1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Reference : </a:t>
            </a:r>
            <a:r>
              <a:rPr>
                <a:hlinkClick r:id="rId4"/>
              </a:rPr>
              <a:t>https://kubernetes.io/docs/setup/production-environment/tools/kubeadm/create-cluster-kubeadm/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A27DEC-02BA-511A-0D58-261B3BFEE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134" y="6968652"/>
            <a:ext cx="17679417" cy="245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99AA4B-5061-A78C-6304-FC3A898BA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929" y="9765612"/>
            <a:ext cx="21843354" cy="1748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A6E86-ED29-3480-7438-0D8A9D39EC14}"/>
              </a:ext>
            </a:extLst>
          </p:cNvPr>
          <p:cNvSpPr txBox="1"/>
          <p:nvPr/>
        </p:nvSpPr>
        <p:spPr>
          <a:xfrm>
            <a:off x="1422400" y="3993081"/>
            <a:ext cx="8824532" cy="310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kubeadm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init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--pod-network-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cidr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=10.244.0.0/16 \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--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apiserver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-advertise-address=192.168.56.60 \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--cri-socket=unix:///run/containerd/containerd.sock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519084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934AC3-38C9-E84D-4A28-F72EBF330348}"/>
              </a:ext>
            </a:extLst>
          </p:cNvPr>
          <p:cNvSpPr txBox="1"/>
          <p:nvPr/>
        </p:nvSpPr>
        <p:spPr>
          <a:xfrm>
            <a:off x="1219200" y="4856480"/>
            <a:ext cx="21124373" cy="494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mkdir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-p $HOME/.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</a:t>
            </a:r>
            <a:endParaRPr kumimoji="0" lang="en-US" altLang="ko-K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cp -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i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/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kubernetes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admin.conf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$HOME/.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/config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chown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$(id -u):$(id -g) $HOME/.</a:t>
            </a: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/config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kubectl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cluster-info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kubectl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apply -f https://raw.githubusercontent.com/flannel-io/flannel/master/Documentation/kube-flannel.yml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kubectl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get pods --all-namespaces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6" name="Master node setting">
            <a:extLst>
              <a:ext uri="{FF2B5EF4-FFF2-40B4-BE49-F238E27FC236}">
                <a16:creationId xmlns:a16="http://schemas.microsoft.com/office/drawing/2014/main" id="{8FBFF6A1-AB38-00AC-1950-D77EBB72E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Master node setting</a:t>
            </a:r>
          </a:p>
        </p:txBody>
      </p:sp>
      <p:sp>
        <p:nvSpPr>
          <p:cNvPr id="7" name="Kubeadm init">
            <a:extLst>
              <a:ext uri="{FF2B5EF4-FFF2-40B4-BE49-F238E27FC236}">
                <a16:creationId xmlns:a16="http://schemas.microsoft.com/office/drawing/2014/main" id="{1C9787E9-BF89-4798-613B-B7C56933F0E6}"/>
              </a:ext>
            </a:extLst>
          </p:cNvPr>
          <p:cNvSpPr txBox="1">
            <a:spLocks/>
          </p:cNvSpPr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924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24" b="1" i="0" u="none" strike="noStrike" cap="none" spc="-42" baseline="0">
                <a:solidFill>
                  <a:srgbClr val="000000"/>
                </a:solidFill>
                <a:uFillTx/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Reference : https://kubernetes.io/docs/setup/production-environment/tools/kubeadm/create-cluster-kubeadm/">
            <a:extLst>
              <a:ext uri="{FF2B5EF4-FFF2-40B4-BE49-F238E27FC236}">
                <a16:creationId xmlns:a16="http://schemas.microsoft.com/office/drawing/2014/main" id="{1F6DDB72-0DE4-33C8-9DAB-414A06B23873}"/>
              </a:ext>
            </a:extLst>
          </p:cNvPr>
          <p:cNvSpPr txBox="1"/>
          <p:nvPr/>
        </p:nvSpPr>
        <p:spPr>
          <a:xfrm>
            <a:off x="12738176" y="13140278"/>
            <a:ext cx="1116751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 i="1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Reference : </a:t>
            </a:r>
            <a:r>
              <a:rPr>
                <a:hlinkClick r:id="rId3"/>
              </a:rPr>
              <a:t>https://kubernetes.io/docs/setup/production-environment/tools/kubeadm/create-cluster-kubeadm/</a:t>
            </a:r>
          </a:p>
        </p:txBody>
      </p:sp>
    </p:spTree>
    <p:extLst>
      <p:ext uri="{BB962C8B-B14F-4D97-AF65-F5344CB8AC3E}">
        <p14:creationId xmlns:p14="http://schemas.microsoft.com/office/powerpoint/2010/main" val="144627317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B414-CD30-DEA6-4BAD-866F0C4C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Worker Node Join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7ADA93-C56D-64E1-4548-160291CC40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0911E-382F-49B1-273B-7D05B34CD9EC}"/>
              </a:ext>
            </a:extLst>
          </p:cNvPr>
          <p:cNvSpPr txBox="1"/>
          <p:nvPr/>
        </p:nvSpPr>
        <p:spPr>
          <a:xfrm>
            <a:off x="1219200" y="4023360"/>
            <a:ext cx="22325022" cy="1715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kubeadm</a:t>
            </a: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join 192.168.56.60:6443 --token arh6up.usqi6daj82rj4rg2 \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       --discovery-token-ca-cert-hash sha256:12035aced64146fc7ccc5e3e737192c7209bc6bacc3fdb5b14400f6f9fd9adfa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FE3A4-5CBF-DEBC-C188-A838CA8C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7997602"/>
            <a:ext cx="14463848" cy="494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B1B59-DA0F-1FCD-0099-B9B22E7A7CCD}"/>
              </a:ext>
            </a:extLst>
          </p:cNvPr>
          <p:cNvSpPr txBox="1"/>
          <p:nvPr/>
        </p:nvSpPr>
        <p:spPr>
          <a:xfrm>
            <a:off x="1381760" y="6977836"/>
            <a:ext cx="3162725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master node: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E9C9E-6499-1D96-252A-BCA29FE29C25}"/>
              </a:ext>
            </a:extLst>
          </p:cNvPr>
          <p:cNvSpPr txBox="1"/>
          <p:nvPr/>
        </p:nvSpPr>
        <p:spPr>
          <a:xfrm>
            <a:off x="16093440" y="9500980"/>
            <a:ext cx="7901202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dirty="0" err="1"/>
              <a:t>kubectl</a:t>
            </a:r>
            <a:r>
              <a:rPr lang="en-US" altLang="ko-KR" sz="4000" dirty="0"/>
              <a:t> get pods --all-namespaces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kubectl</a:t>
            </a:r>
            <a:r>
              <a:rPr kumimoji="0" lang="en-US" altLang="ko-K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get nodes -o wide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curl -k https://localhost:6443/version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46045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Kubectl Auto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Kubectl Autocomplete</a:t>
            </a:r>
          </a:p>
        </p:txBody>
      </p:sp>
      <p:sp>
        <p:nvSpPr>
          <p:cNvPr id="259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K = kubect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K = kubectl</a:t>
            </a:r>
          </a:p>
        </p:txBody>
      </p:sp>
      <p:sp>
        <p:nvSpPr>
          <p:cNvPr id="263" name="Source : https://kubernetes.io/docs/reference/kubectl/cheatsheet/"/>
          <p:cNvSpPr txBox="1"/>
          <p:nvPr/>
        </p:nvSpPr>
        <p:spPr>
          <a:xfrm>
            <a:off x="16275434" y="12916217"/>
            <a:ext cx="763295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t>Source : </a:t>
            </a:r>
            <a:r>
              <a:rPr u="sng">
                <a:hlinkClick r:id="rId2"/>
              </a:rPr>
              <a:t>https://kubernetes.io/docs/reference/kubectl/cheatsheet/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D05BF-E851-F820-06C2-083B6A0A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920165"/>
            <a:ext cx="20898089" cy="686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2" name="Add 2 lines in .bashrc and type…"/>
          <p:cNvSpPr txBox="1"/>
          <p:nvPr/>
        </p:nvSpPr>
        <p:spPr>
          <a:xfrm>
            <a:off x="7222607" y="7350641"/>
            <a:ext cx="14523207" cy="96436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rPr lang="en-US" dirty="0"/>
              <a:t>source &lt;(</a:t>
            </a:r>
            <a:r>
              <a:rPr lang="en-US" dirty="0" err="1"/>
              <a:t>kubectl</a:t>
            </a:r>
            <a:r>
              <a:rPr lang="en-US" dirty="0"/>
              <a:t> completion bash) # set up autocomplete in bash into the current shell, bash-completion package should be installed first.</a:t>
            </a:r>
          </a:p>
          <a:p>
            <a:pPr>
              <a:defRPr sz="2000"/>
            </a:pPr>
            <a:r>
              <a:rPr lang="en-US" dirty="0"/>
              <a:t>echo "source &lt;(</a:t>
            </a:r>
            <a:r>
              <a:rPr lang="en-US" dirty="0" err="1"/>
              <a:t>kubectl</a:t>
            </a:r>
            <a:r>
              <a:rPr lang="en-US" dirty="0"/>
              <a:t> completion bash)" &gt;&gt; ~/.</a:t>
            </a:r>
            <a:r>
              <a:rPr lang="en-US" dirty="0" err="1"/>
              <a:t>bashrc</a:t>
            </a:r>
            <a:r>
              <a:rPr lang="en-US" dirty="0"/>
              <a:t> # add autocomplete permanently to your bash shell.</a:t>
            </a:r>
            <a:endParaRPr dirty="0"/>
          </a:p>
        </p:txBody>
      </p:sp>
      <p:sp>
        <p:nvSpPr>
          <p:cNvPr id="4" name="Add 2 lines in .bashrc and type…">
            <a:extLst>
              <a:ext uri="{FF2B5EF4-FFF2-40B4-BE49-F238E27FC236}">
                <a16:creationId xmlns:a16="http://schemas.microsoft.com/office/drawing/2014/main" id="{E2056B3E-5BCA-F5F4-8295-88D54019AE5E}"/>
              </a:ext>
            </a:extLst>
          </p:cNvPr>
          <p:cNvSpPr txBox="1"/>
          <p:nvPr/>
        </p:nvSpPr>
        <p:spPr>
          <a:xfrm>
            <a:off x="10778607" y="9573724"/>
            <a:ext cx="4550926" cy="271869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rPr lang="en-US" dirty="0"/>
              <a:t>vi ~/.</a:t>
            </a:r>
            <a:r>
              <a:rPr lang="en-US" dirty="0" err="1"/>
              <a:t>bashrc</a:t>
            </a:r>
            <a:r>
              <a:rPr lang="en-US" dirty="0"/>
              <a:t> </a:t>
            </a:r>
            <a:r>
              <a:rPr lang="ko-KR" altLang="en-US" dirty="0"/>
              <a:t>에 제일 아래</a:t>
            </a:r>
            <a:r>
              <a:rPr lang="en-US" altLang="ko-KR" dirty="0"/>
              <a:t>, </a:t>
            </a:r>
            <a:r>
              <a:rPr lang="ko-KR" altLang="en-US" dirty="0"/>
              <a:t>다음 명령 추가</a:t>
            </a:r>
            <a:endParaRPr lang="en-US" dirty="0"/>
          </a:p>
          <a:p>
            <a:pPr>
              <a:defRPr sz="2000"/>
            </a:pPr>
            <a:r>
              <a:rPr lang="en-US" dirty="0"/>
              <a:t>alias k=</a:t>
            </a:r>
            <a:r>
              <a:rPr lang="en-US" dirty="0" err="1"/>
              <a:t>kubectl</a:t>
            </a:r>
            <a:endParaRPr lang="en-US" dirty="0"/>
          </a:p>
          <a:p>
            <a:pPr>
              <a:defRPr sz="2000"/>
            </a:pPr>
            <a:r>
              <a:rPr lang="en-US" dirty="0"/>
              <a:t>complete -o default -F __</a:t>
            </a:r>
            <a:r>
              <a:rPr lang="en-US" dirty="0" err="1"/>
              <a:t>start_kubectl</a:t>
            </a:r>
            <a:r>
              <a:rPr lang="en-US" dirty="0"/>
              <a:t> k</a:t>
            </a:r>
          </a:p>
          <a:p>
            <a:pPr>
              <a:defRPr sz="2000"/>
            </a:pPr>
            <a:r>
              <a:rPr lang="ko-KR" altLang="en-US" dirty="0"/>
              <a:t>추가 후</a:t>
            </a:r>
            <a:r>
              <a:rPr lang="en-US" altLang="ko-KR" dirty="0"/>
              <a:t>, </a:t>
            </a:r>
            <a:r>
              <a:rPr lang="ko-KR" altLang="en-US" dirty="0"/>
              <a:t>바로 적용</a:t>
            </a:r>
            <a:endParaRPr lang="en-US" dirty="0"/>
          </a:p>
          <a:p>
            <a:pPr>
              <a:defRPr sz="2000"/>
            </a:pPr>
            <a:r>
              <a:rPr lang="en-US" dirty="0"/>
              <a:t>source ~/.</a:t>
            </a:r>
            <a:r>
              <a:rPr lang="en-US" dirty="0" err="1"/>
              <a:t>bashrc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Hello world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Hello world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슬라이드 제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hello world</a:t>
            </a:r>
            <a:endParaRPr dirty="0"/>
          </a:p>
        </p:txBody>
      </p:sp>
      <p:sp>
        <p:nvSpPr>
          <p:cNvPr id="268" name="Master node : deploy pod…"/>
          <p:cNvSpPr txBox="1">
            <a:spLocks noGrp="1"/>
          </p:cNvSpPr>
          <p:nvPr>
            <p:ph type="body" idx="1"/>
          </p:nvPr>
        </p:nvSpPr>
        <p:spPr>
          <a:xfrm>
            <a:off x="1217711" y="4265324"/>
            <a:ext cx="21948578" cy="8483601"/>
          </a:xfrm>
          <a:prstGeom prst="rect">
            <a:avLst/>
          </a:prstGeom>
        </p:spPr>
        <p:txBody>
          <a:bodyPr/>
          <a:lstStyle/>
          <a:p>
            <a:r>
              <a:rPr dirty="0"/>
              <a:t>Master node : deploy pod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en-US" dirty="0"/>
          </a:p>
          <a:p>
            <a:r>
              <a:rPr dirty="0"/>
              <a:t>Worker node : check the pod is running</a:t>
            </a:r>
          </a:p>
        </p:txBody>
      </p:sp>
      <p:sp>
        <p:nvSpPr>
          <p:cNvPr id="269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root@kopo:~# kubectl create deployment kubernetes-bootcamp --image=gcr.io/google-samples/kubernetes-bootcamp:v1…"/>
          <p:cNvSpPr txBox="1"/>
          <p:nvPr/>
        </p:nvSpPr>
        <p:spPr>
          <a:xfrm>
            <a:off x="1410761" y="5396468"/>
            <a:ext cx="21994690" cy="3606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:~# </a:t>
            </a:r>
            <a:r>
              <a:rPr dirty="0" err="1">
                <a:solidFill>
                  <a:srgbClr val="0433FF"/>
                </a:solidFill>
              </a:rPr>
              <a:t>kubectl</a:t>
            </a:r>
            <a:r>
              <a:rPr dirty="0">
                <a:solidFill>
                  <a:srgbClr val="0433FF"/>
                </a:solidFill>
              </a:rPr>
              <a:t> create deployment </a:t>
            </a:r>
            <a:r>
              <a:rPr dirty="0" err="1">
                <a:solidFill>
                  <a:srgbClr val="0433FF"/>
                </a:solidFill>
              </a:rPr>
              <a:t>kubernetes</a:t>
            </a:r>
            <a:r>
              <a:rPr dirty="0">
                <a:solidFill>
                  <a:srgbClr val="0433FF"/>
                </a:solidFill>
              </a:rPr>
              <a:t>-bootcamp --image=gcr.io/google-samples/kubernetes-bootcamp:v1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deployment.apps</a:t>
            </a:r>
            <a:r>
              <a:rPr dirty="0"/>
              <a:t>/</a:t>
            </a:r>
            <a:r>
              <a:rPr dirty="0" err="1"/>
              <a:t>kubernetes</a:t>
            </a:r>
            <a:r>
              <a:rPr dirty="0"/>
              <a:t>-bootcamp created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:~# </a:t>
            </a:r>
            <a:r>
              <a:rPr dirty="0">
                <a:solidFill>
                  <a:srgbClr val="0433FF"/>
                </a:solidFill>
              </a:rPr>
              <a:t>k get </a:t>
            </a:r>
            <a:r>
              <a:rPr dirty="0" err="1">
                <a:solidFill>
                  <a:srgbClr val="0433FF"/>
                </a:solidFill>
              </a:rPr>
              <a:t>deployments.apps</a:t>
            </a:r>
            <a:r>
              <a:rPr dirty="0"/>
              <a:t>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READY   UP-TO-DATE   AVAILABLE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kubernetes</a:t>
            </a:r>
            <a:r>
              <a:rPr dirty="0"/>
              <a:t>-bootcamp   0/1     1            0           12s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:~# </a:t>
            </a:r>
            <a:r>
              <a:rPr dirty="0">
                <a:solidFill>
                  <a:srgbClr val="0433FF"/>
                </a:solidFill>
              </a:rPr>
              <a:t>k get </a:t>
            </a:r>
            <a:r>
              <a:rPr dirty="0" err="1">
                <a:solidFill>
                  <a:srgbClr val="0433FF"/>
                </a:solidFill>
              </a:rPr>
              <a:t>deployments.apps</a:t>
            </a:r>
            <a:r>
              <a:rPr dirty="0">
                <a:solidFill>
                  <a:srgbClr val="0433FF"/>
                </a:solidFill>
              </a:rPr>
              <a:t>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READY   UP-TO-DATE   AVAILABLE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kubernetes</a:t>
            </a:r>
            <a:r>
              <a:rPr dirty="0"/>
              <a:t>-bootcamp   1/1     1            1           19s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:~# </a:t>
            </a:r>
            <a:r>
              <a:rPr dirty="0">
                <a:solidFill>
                  <a:srgbClr val="0433FF"/>
                </a:solidFill>
              </a:rPr>
              <a:t>k get pods -o wide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  READY   STATUS    RESTARTS   AGE   IP           NODE       NOMINATED NODE   READINESS GATES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kubernetes-bootcamp-6f6656d949-sdhqp   1/1     Running   0          35s   10.244.1.2   worker01   &lt;none&gt;           &lt;none&gt;</a:t>
            </a:r>
          </a:p>
        </p:txBody>
      </p:sp>
      <p:sp>
        <p:nvSpPr>
          <p:cNvPr id="271" name="root@worker01:~# curl http://10.244.1.2:8080…"/>
          <p:cNvSpPr txBox="1"/>
          <p:nvPr/>
        </p:nvSpPr>
        <p:spPr>
          <a:xfrm>
            <a:off x="1482637" y="10799126"/>
            <a:ext cx="15357923" cy="825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root@worker01:~# curl http://10.244.1.2:8080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Hello Kubernetes bootcamp! | Running on: kubernetes-bootcamp-6f6656d949-sdhqp | v=1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rminology and concept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Terminology and concept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et…"/>
          <p:cNvSpPr txBox="1">
            <a:spLocks noGrp="1"/>
          </p:cNvSpPr>
          <p:nvPr>
            <p:ph type="body" idx="1"/>
          </p:nvPr>
        </p:nvSpPr>
        <p:spPr>
          <a:xfrm>
            <a:off x="772160" y="274320"/>
            <a:ext cx="21948577" cy="13035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buSzTx/>
              <a:buNone/>
              <a:defRPr sz="2000" b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/>
              <a:t>get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get all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3600" dirty="0"/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get nodes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3600" dirty="0"/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get nodes -o wide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get nodes -o </a:t>
            </a:r>
            <a:r>
              <a:rPr sz="3600" dirty="0" err="1"/>
              <a:t>yaml</a:t>
            </a:r>
            <a:endParaRPr sz="3600" dirty="0"/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get nodes -o </a:t>
            </a:r>
            <a:r>
              <a:rPr sz="3600" dirty="0" err="1"/>
              <a:t>json</a:t>
            </a:r>
            <a:endParaRPr sz="3600" dirty="0"/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3600" dirty="0"/>
          </a:p>
          <a:p>
            <a:pPr marL="0" indent="0" defTabSz="457200">
              <a:lnSpc>
                <a:spcPct val="100000"/>
              </a:lnSpc>
              <a:spcBef>
                <a:spcPts val="1600"/>
              </a:spcBef>
              <a:buSzTx/>
              <a:buNone/>
              <a:defRPr sz="2000" b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/>
              <a:t>describe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describe node &lt;node name&gt;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describe node/&lt;node name&gt;</a:t>
            </a:r>
          </a:p>
          <a:p>
            <a:pPr marL="0" indent="0" defTabSz="457200">
              <a:lnSpc>
                <a:spcPct val="100000"/>
              </a:lnSpc>
              <a:spcBef>
                <a:spcPts val="1600"/>
              </a:spcBef>
              <a:buSzTx/>
              <a:buNone/>
              <a:defRPr sz="2000" b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 dirty="0"/>
          </a:p>
          <a:p>
            <a:pPr marL="0" indent="0" defTabSz="457200">
              <a:lnSpc>
                <a:spcPct val="100000"/>
              </a:lnSpc>
              <a:spcBef>
                <a:spcPts val="1600"/>
              </a:spcBef>
              <a:buSzTx/>
              <a:buNone/>
              <a:defRPr sz="2000" b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/>
              <a:t>Other</a:t>
            </a:r>
            <a:endParaRPr sz="3600" b="0" dirty="0"/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exec -it &lt;POD_NAME&gt;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logs -f &lt;POD_NAME|TYPE/NAME&gt;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3600" dirty="0"/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apply -f &lt;FILENAME&gt;</a:t>
            </a:r>
          </a:p>
          <a:p>
            <a:pPr marL="0" indent="0" defTabSz="457200">
              <a:lnSpc>
                <a:spcPts val="4300"/>
              </a:lnSpc>
              <a:spcBef>
                <a:spcPts val="0"/>
              </a:spcBef>
              <a:buSzTx/>
              <a:buNone/>
              <a:defRPr sz="20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3600" dirty="0" err="1"/>
              <a:t>kubectl</a:t>
            </a:r>
            <a:r>
              <a:rPr sz="3600" dirty="0"/>
              <a:t> delete -f &lt;FILENAME&gt;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eployment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 method</a:t>
            </a:r>
          </a:p>
        </p:txBody>
      </p:sp>
      <p:sp>
        <p:nvSpPr>
          <p:cNvPr id="282" name="Daemon set : only single container per each n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Daemon set : only single container per each node</a:t>
            </a:r>
          </a:p>
          <a:p>
            <a:r>
              <a:rPr dirty="0"/>
              <a:t>Replica set : control a number of container</a:t>
            </a:r>
          </a:p>
          <a:p>
            <a:r>
              <a:rPr dirty="0"/>
              <a:t>Stateful set : replica set + control sequence </a:t>
            </a:r>
          </a:p>
        </p:txBody>
      </p:sp>
      <p:sp>
        <p:nvSpPr>
          <p:cNvPr id="283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DC2C31-A650-0253-FDFA-BF71C664CC5E}"/>
              </a:ext>
            </a:extLst>
          </p:cNvPr>
          <p:cNvSpPr/>
          <p:nvPr/>
        </p:nvSpPr>
        <p:spPr>
          <a:xfrm>
            <a:off x="16163260" y="6713867"/>
            <a:ext cx="893135" cy="65659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&lt;Pod&gt;</a:t>
            </a:r>
          </a:p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Daemon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050F3A-605A-FD6D-382E-7EEAFB537423}"/>
              </a:ext>
            </a:extLst>
          </p:cNvPr>
          <p:cNvSpPr/>
          <p:nvPr/>
        </p:nvSpPr>
        <p:spPr>
          <a:xfrm>
            <a:off x="16652356" y="8933019"/>
            <a:ext cx="3792279" cy="59503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Daemon Set</a:t>
            </a:r>
            <a:endParaRPr kumimoji="0" lang="ko-KR" altLang="en-US" sz="32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93F74-08BD-C55A-A825-3A88A01CF5C1}"/>
              </a:ext>
            </a:extLst>
          </p:cNvPr>
          <p:cNvSpPr/>
          <p:nvPr/>
        </p:nvSpPr>
        <p:spPr>
          <a:xfrm>
            <a:off x="15885042" y="5528930"/>
            <a:ext cx="1722474" cy="2190307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08B5F-3C94-2F68-00FB-EB239A70D677}"/>
              </a:ext>
            </a:extLst>
          </p:cNvPr>
          <p:cNvSpPr/>
          <p:nvPr/>
        </p:nvSpPr>
        <p:spPr>
          <a:xfrm>
            <a:off x="15885043" y="4812718"/>
            <a:ext cx="1722474" cy="7181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Worker Node #1</a:t>
            </a:r>
            <a:endParaRPr kumimoji="0" lang="ko-KR" altLang="en-US" sz="2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C867C2-5078-F3EB-16BF-D07D9B4FC6F4}"/>
              </a:ext>
            </a:extLst>
          </p:cNvPr>
          <p:cNvSpPr/>
          <p:nvPr/>
        </p:nvSpPr>
        <p:spPr>
          <a:xfrm>
            <a:off x="19868704" y="4837555"/>
            <a:ext cx="1722474" cy="7181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Worker Node #1</a:t>
            </a:r>
            <a:endParaRPr kumimoji="0" lang="ko-KR" altLang="en-US" sz="2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8393F4-ED3B-C0CF-56D2-4CD98A8EB2A4}"/>
              </a:ext>
            </a:extLst>
          </p:cNvPr>
          <p:cNvSpPr/>
          <p:nvPr/>
        </p:nvSpPr>
        <p:spPr>
          <a:xfrm>
            <a:off x="17823711" y="4803410"/>
            <a:ext cx="1722474" cy="7181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Worker Node #1</a:t>
            </a:r>
            <a:endParaRPr kumimoji="0" lang="ko-KR" altLang="en-US" sz="2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08E2F7-186E-E263-12F3-FEC2F80BFAD4}"/>
              </a:ext>
            </a:extLst>
          </p:cNvPr>
          <p:cNvSpPr/>
          <p:nvPr/>
        </p:nvSpPr>
        <p:spPr>
          <a:xfrm>
            <a:off x="18101929" y="6713867"/>
            <a:ext cx="893135" cy="65659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&lt;Pod&gt;</a:t>
            </a:r>
          </a:p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Daemon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BCFF6-D699-5C35-CDF7-B0E6464380C2}"/>
              </a:ext>
            </a:extLst>
          </p:cNvPr>
          <p:cNvSpPr/>
          <p:nvPr/>
        </p:nvSpPr>
        <p:spPr>
          <a:xfrm>
            <a:off x="17823711" y="5528930"/>
            <a:ext cx="1722474" cy="2190307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FDF811-DE04-4300-6CA6-F344ED821A6E}"/>
              </a:ext>
            </a:extLst>
          </p:cNvPr>
          <p:cNvSpPr/>
          <p:nvPr/>
        </p:nvSpPr>
        <p:spPr>
          <a:xfrm>
            <a:off x="20152238" y="6740637"/>
            <a:ext cx="893135" cy="65659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rPr>
              <a:t>&lt;Pod&gt;</a:t>
            </a:r>
          </a:p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Daemon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ECB71E-B1BB-8C39-B5A5-FD38006F2DEE}"/>
              </a:ext>
            </a:extLst>
          </p:cNvPr>
          <p:cNvSpPr/>
          <p:nvPr/>
        </p:nvSpPr>
        <p:spPr>
          <a:xfrm>
            <a:off x="19874020" y="5555700"/>
            <a:ext cx="1722474" cy="2190307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6F6679E-62E5-893B-B447-AD085969F154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rot="16200000" flipV="1">
            <a:off x="16797881" y="7182404"/>
            <a:ext cx="1562562" cy="193866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5FD1165-695C-C401-F40F-985531239F61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rot="5400000" flipH="1" flipV="1">
            <a:off x="17767215" y="8151738"/>
            <a:ext cx="1562562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616B6E-6E45-F0DF-7607-24888A72D2BA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rot="5400000" flipH="1" flipV="1">
            <a:off x="18805755" y="7139968"/>
            <a:ext cx="1535792" cy="205031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Kubectl practice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Kubectl practice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etwork set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setup</a:t>
            </a:r>
          </a:p>
        </p:txBody>
      </p:sp>
      <p:sp>
        <p:nvSpPr>
          <p:cNvPr id="160" name="1. Set a host network manager (menu -&gt; file -&gt; host network manager…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Set a host network manager (menu -&gt; file -&gt; host network manager…)</a:t>
            </a:r>
          </a:p>
        </p:txBody>
      </p:sp>
      <p:sp>
        <p:nvSpPr>
          <p:cNvPr id="161" name="In virtual bo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 virtual box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768C03-AA59-2A8F-7F8D-2E783C61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14" y="9016756"/>
            <a:ext cx="10811386" cy="3806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45003B-DFFE-7299-48EF-8966CED3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77" y="5210175"/>
            <a:ext cx="8872589" cy="7613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B8A8-A0BC-F819-5CC1-7B4F29E99019}"/>
              </a:ext>
            </a:extLst>
          </p:cNvPr>
          <p:cNvSpPr/>
          <p:nvPr/>
        </p:nvSpPr>
        <p:spPr>
          <a:xfrm>
            <a:off x="12192000" y="9395012"/>
            <a:ext cx="962536" cy="860612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D969D-56A1-955D-460E-393CE2B57D26}"/>
              </a:ext>
            </a:extLst>
          </p:cNvPr>
          <p:cNvSpPr/>
          <p:nvPr/>
        </p:nvSpPr>
        <p:spPr>
          <a:xfrm>
            <a:off x="2353900" y="10465800"/>
            <a:ext cx="4326818" cy="1141481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ke a p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Make a pod</a:t>
            </a:r>
          </a:p>
        </p:txBody>
      </p:sp>
      <p:sp>
        <p:nvSpPr>
          <p:cNvPr id="288" name="k apply -f first-deploy.y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2316421">
              <a:spcBef>
                <a:spcPts val="2200"/>
              </a:spcBef>
              <a:defRPr sz="4180"/>
            </a:pPr>
            <a:r>
              <a:rPr dirty="0"/>
              <a:t>k apply -f first-</a:t>
            </a:r>
            <a:r>
              <a:rPr dirty="0" err="1"/>
              <a:t>deploy.yml</a:t>
            </a:r>
            <a:r>
              <a:rPr dirty="0"/>
              <a:t> </a:t>
            </a:r>
            <a:endParaRPr lang="en-US" dirty="0"/>
          </a:p>
          <a:p>
            <a:pPr marL="518794" indent="-518794" defTabSz="2316421">
              <a:spcBef>
                <a:spcPts val="2200"/>
              </a:spcBef>
              <a:defRPr sz="4180"/>
            </a:pPr>
            <a:endParaRPr dirty="0"/>
          </a:p>
          <a:p>
            <a:pPr marL="518794" indent="-518794" defTabSz="2316421">
              <a:spcBef>
                <a:spcPts val="2200"/>
              </a:spcBef>
              <a:defRPr sz="4180"/>
            </a:pPr>
            <a:endParaRPr dirty="0"/>
          </a:p>
          <a:p>
            <a:pPr marL="518794" indent="-518794" defTabSz="2316421">
              <a:spcBef>
                <a:spcPts val="2200"/>
              </a:spcBef>
              <a:defRPr sz="4180"/>
            </a:pPr>
            <a:endParaRPr dirty="0"/>
          </a:p>
          <a:p>
            <a:pPr marL="518794" indent="-518794" defTabSz="2316421">
              <a:spcBef>
                <a:spcPts val="2200"/>
              </a:spcBef>
              <a:defRPr sz="4180"/>
            </a:pPr>
            <a:endParaRPr dirty="0"/>
          </a:p>
          <a:p>
            <a:pPr marL="518794" indent="-518794" defTabSz="2316421">
              <a:spcBef>
                <a:spcPts val="2200"/>
              </a:spcBef>
              <a:defRPr sz="4180"/>
            </a:pPr>
            <a:endParaRPr dirty="0"/>
          </a:p>
          <a:p>
            <a:pPr marL="518794" indent="-518794" defTabSz="2316421">
              <a:spcBef>
                <a:spcPts val="2200"/>
              </a:spcBef>
              <a:defRPr sz="4180"/>
            </a:pPr>
            <a:endParaRPr dirty="0"/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rPr dirty="0"/>
              <a:t>k get po</a:t>
            </a:r>
            <a:br>
              <a:rPr dirty="0"/>
            </a:br>
            <a:r>
              <a:rPr dirty="0"/>
              <a:t>k get all</a:t>
            </a:r>
            <a:br>
              <a:rPr dirty="0"/>
            </a:br>
            <a:r>
              <a:rPr dirty="0"/>
              <a:t>k describe po/</a:t>
            </a:r>
            <a:r>
              <a:rPr dirty="0" err="1"/>
              <a:t>kopotest</a:t>
            </a:r>
            <a:endParaRPr dirty="0"/>
          </a:p>
        </p:txBody>
      </p:sp>
      <p:sp>
        <p:nvSpPr>
          <p:cNvPr id="289" name="One container / one po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One container / one pod</a:t>
            </a:r>
          </a:p>
        </p:txBody>
      </p:sp>
      <p:sp>
        <p:nvSpPr>
          <p:cNvPr id="290" name="apiVersion: v1…"/>
          <p:cNvSpPr txBox="1"/>
          <p:nvPr/>
        </p:nvSpPr>
        <p:spPr>
          <a:xfrm>
            <a:off x="1896841" y="5864698"/>
            <a:ext cx="3644182" cy="37719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apiVersion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v1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kind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Pod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metadata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 err="1"/>
              <a:t>kopotest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labels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    </a:t>
            </a:r>
            <a:r>
              <a:rPr dirty="0">
                <a:solidFill>
                  <a:srgbClr val="569CD6"/>
                </a:solidFill>
              </a:rPr>
              <a:t>type</a:t>
            </a:r>
            <a:r>
              <a:rPr dirty="0"/>
              <a:t>: </a:t>
            </a:r>
            <a:r>
              <a:rPr dirty="0">
                <a:solidFill>
                  <a:srgbClr val="CE9178"/>
                </a:solidFill>
              </a:rPr>
              <a:t>app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spec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containers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/>
              <a:t>: </a:t>
            </a:r>
            <a:r>
              <a:rPr dirty="0">
                <a:solidFill>
                  <a:srgbClr val="CE9178"/>
                </a:solidFill>
              </a:rPr>
              <a:t>app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>
                <a:solidFill>
                  <a:srgbClr val="569CD6"/>
                </a:solidFill>
              </a:rPr>
              <a:t>image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 err="1"/>
              <a:t>nginx:latest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</p:txBody>
      </p:sp>
      <p:sp>
        <p:nvSpPr>
          <p:cNvPr id="291" name="Must be lower case"/>
          <p:cNvSpPr txBox="1"/>
          <p:nvPr/>
        </p:nvSpPr>
        <p:spPr>
          <a:xfrm>
            <a:off x="8235960" y="6390894"/>
            <a:ext cx="495853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Must be lower case</a:t>
            </a:r>
          </a:p>
        </p:txBody>
      </p:sp>
      <p:sp>
        <p:nvSpPr>
          <p:cNvPr id="292" name="선"/>
          <p:cNvSpPr/>
          <p:nvPr/>
        </p:nvSpPr>
        <p:spPr>
          <a:xfrm>
            <a:off x="4532417" y="6993797"/>
            <a:ext cx="308777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293" name="apiVersion: v1…"/>
          <p:cNvSpPr txBox="1"/>
          <p:nvPr/>
        </p:nvSpPr>
        <p:spPr>
          <a:xfrm>
            <a:off x="13333407" y="8765063"/>
            <a:ext cx="3613598" cy="45339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Pod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kopotest-lp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type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app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containers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-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app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image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nginx:latest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livenessProbe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httpGet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  </a:t>
            </a:r>
            <a:r>
              <a:rPr>
                <a:solidFill>
                  <a:srgbClr val="569CD6"/>
                </a:solidFill>
              </a:rPr>
              <a:t>path</a:t>
            </a:r>
            <a:r>
              <a:rPr>
                <a:solidFill>
                  <a:srgbClr val="D4D4D4"/>
                </a:solidFill>
              </a:rPr>
              <a:t>: </a:t>
            </a:r>
            <a:r>
              <a:t>/not/exist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</a:t>
            </a:r>
            <a:r>
              <a:t>: </a:t>
            </a:r>
            <a:r>
              <a:rPr>
                <a:solidFill>
                  <a:srgbClr val="B5CEA8"/>
                </a:solidFill>
              </a:rPr>
              <a:t>80</a:t>
            </a: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initialDelaySeconds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5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timeoutSeconds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2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6A9955"/>
                </a:solidFill>
              </a:rPr>
              <a:t># Default 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periodSeconds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5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6A9955"/>
                </a:solidFill>
              </a:rPr>
              <a:t># Defaults 10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3200"/>
              </a:lnSpc>
              <a:spcBef>
                <a:spcPts val="0"/>
              </a:spcBef>
              <a:defRPr sz="12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failureThreshold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1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6A9955"/>
                </a:solidFill>
              </a:rPr>
              <a:t># Defaults 3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294" name="&lt;Liveness Probe Example&gt; k describe po/kopotest-lp  : Liveness probe failed: HTTP probe failed with statuscode: 404…"/>
          <p:cNvSpPr txBox="1"/>
          <p:nvPr/>
        </p:nvSpPr>
        <p:spPr>
          <a:xfrm>
            <a:off x="17258400" y="11835949"/>
            <a:ext cx="5522517" cy="952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&lt;Liveness Probe Example&gt;</a:t>
            </a:r>
            <a:br/>
            <a:r>
              <a:t>k describe po/kopotest-lp</a:t>
            </a:r>
            <a:br/>
            <a:r>
              <a:t> : Liveness probe failed: HTTP probe failed with statuscode: 404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 get po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 delete pod kopotest-lp</a:t>
            </a:r>
          </a:p>
        </p:txBody>
      </p:sp>
      <p:pic>
        <p:nvPicPr>
          <p:cNvPr id="295" name="모서리가 둥근 직사각형 모서리가 둥근 직사각형" descr="모서리가 둥근 직사각형 모서리가 둥근 직사각형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121" y="7192686"/>
            <a:ext cx="11501950" cy="6566788"/>
          </a:xfrm>
          <a:prstGeom prst="rect">
            <a:avLst/>
          </a:prstGeom>
        </p:spPr>
      </p:pic>
      <p:sp>
        <p:nvSpPr>
          <p:cNvPr id="297" name="Liveness probe : check after boot up…"/>
          <p:cNvSpPr txBox="1"/>
          <p:nvPr/>
        </p:nvSpPr>
        <p:spPr>
          <a:xfrm>
            <a:off x="15093599" y="7029618"/>
            <a:ext cx="6621222" cy="144206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Liveness probe : check after boot up</a:t>
            </a:r>
          </a:p>
          <a:p>
            <a:pPr>
              <a:defRPr sz="2800"/>
            </a:pPr>
            <a:r>
              <a:t>Readiness probe : check before boot up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ke a pod">
            <a:extLst>
              <a:ext uri="{FF2B5EF4-FFF2-40B4-BE49-F238E27FC236}">
                <a16:creationId xmlns:a16="http://schemas.microsoft.com/office/drawing/2014/main" id="{8FD54B97-BCA1-CC38-7D5F-1D8EF7C78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Make a pod</a:t>
            </a:r>
          </a:p>
        </p:txBody>
      </p:sp>
      <p:sp>
        <p:nvSpPr>
          <p:cNvPr id="6" name="One container / one pod">
            <a:extLst>
              <a:ext uri="{FF2B5EF4-FFF2-40B4-BE49-F238E27FC236}">
                <a16:creationId xmlns:a16="http://schemas.microsoft.com/office/drawing/2014/main" id="{9F34FBE3-BA10-BD98-B497-9A551D9D3557}"/>
              </a:ext>
            </a:extLst>
          </p:cNvPr>
          <p:cNvSpPr txBox="1">
            <a:spLocks/>
          </p:cNvSpPr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924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24" b="1" i="0" u="none" strike="noStrike" cap="none" spc="-42" baseline="0">
                <a:solidFill>
                  <a:srgbClr val="000000"/>
                </a:solidFill>
                <a:uFillTx/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r>
              <a:rPr lang="en-US"/>
              <a:t>One container / one pod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2F639-FF34-1D10-2AE4-1DC443EC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2" y="3355149"/>
            <a:ext cx="9215120" cy="8101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E83354-01B8-749D-7440-D5183D46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89" y="12310024"/>
            <a:ext cx="22259654" cy="832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827E5E9-4A21-836D-36CE-48B33816716A}"/>
              </a:ext>
            </a:extLst>
          </p:cNvPr>
          <p:cNvCxnSpPr>
            <a:endCxn id="10" idx="0"/>
          </p:cNvCxnSpPr>
          <p:nvPr/>
        </p:nvCxnSpPr>
        <p:spPr>
          <a:xfrm>
            <a:off x="6567055" y="8603673"/>
            <a:ext cx="6442661" cy="3706351"/>
          </a:xfrm>
          <a:prstGeom prst="bentConnector2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9082743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Make a p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a pod</a:t>
            </a:r>
          </a:p>
        </p:txBody>
      </p:sp>
      <p:sp>
        <p:nvSpPr>
          <p:cNvPr id="300" name="Healthcheck k apply -f *.ym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Healthcheck</a:t>
            </a:r>
            <a:br/>
            <a:r>
              <a:t>k apply -f *.yml</a:t>
            </a:r>
          </a:p>
        </p:txBody>
      </p:sp>
      <p:sp>
        <p:nvSpPr>
          <p:cNvPr id="301" name="One container / one po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One container / one pod</a:t>
            </a:r>
          </a:p>
        </p:txBody>
      </p:sp>
      <p:sp>
        <p:nvSpPr>
          <p:cNvPr id="302" name="apiVersion: v1…"/>
          <p:cNvSpPr txBox="1"/>
          <p:nvPr/>
        </p:nvSpPr>
        <p:spPr>
          <a:xfrm>
            <a:off x="1806797" y="6116822"/>
            <a:ext cx="3962723" cy="5918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Pod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wkopo-healthcheck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type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app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containers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-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app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image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nginx:latest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livenessProbe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httpGet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path</a:t>
            </a:r>
            <a:r>
              <a:t>: </a:t>
            </a:r>
            <a:r>
              <a:rPr>
                <a:solidFill>
                  <a:srgbClr val="CE9178"/>
                </a:solidFill>
              </a:rPr>
              <a:t>/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</a:t>
            </a:r>
            <a:r>
              <a:t>: </a:t>
            </a:r>
            <a:r>
              <a:rPr>
                <a:solidFill>
                  <a:srgbClr val="B5CEA8"/>
                </a:solidFill>
              </a:rPr>
              <a:t>80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readinessProbe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httpGet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path</a:t>
            </a:r>
            <a:r>
              <a:t>: </a:t>
            </a:r>
            <a:r>
              <a:rPr>
                <a:solidFill>
                  <a:srgbClr val="CE9178"/>
                </a:solidFill>
              </a:rPr>
              <a:t>/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</a:t>
            </a:r>
            <a:r>
              <a:t>: </a:t>
            </a:r>
            <a:r>
              <a:rPr>
                <a:solidFill>
                  <a:srgbClr val="B5CEA8"/>
                </a:solidFill>
              </a:rPr>
              <a:t>80</a:t>
            </a:r>
          </a:p>
        </p:txBody>
      </p:sp>
      <p:sp>
        <p:nvSpPr>
          <p:cNvPr id="303" name="root@kopo:~/project/ex01# k describe po/wkopo-healthcheck…"/>
          <p:cNvSpPr txBox="1"/>
          <p:nvPr/>
        </p:nvSpPr>
        <p:spPr>
          <a:xfrm>
            <a:off x="13692646" y="4081821"/>
            <a:ext cx="9799248" cy="93599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root@kopo:~/project/ex01# k describe po/wkopo-healthcheck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Name:         wkopo-healthcheck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Namespace:    default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Priority:     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Node:         worker01/10.0.2.15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Start Time:   Thu, 23 Jul 2020 11:40:37 +0000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Labels:       type=app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Annotations:  Status:  Running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IP:           10.244.1.6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IPs: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IP:  10.244.1.6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Containers: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app: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Container ID:   docker://064d9b4841dd4712c63669e770cfaf0ad5ba39ee9ca2d9ac4ed44b12224efc5b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Image:          nginx:latest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Image ID:       docker-pullable://nginx@sha256:0e188877aa60537d1a1c6484b8c3929cfe09988145327ee47e8e91ddf6f76f5c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Port:        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Host Port:   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State:          Running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Started:      Thu, 23 Jul 2020 11:40:42 +0000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Ready:          True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Restart Count:  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Liveness:       http-get http://:80/ delay=0s timeout=1s period=10s #success=1 #failure=3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Readiness:      http-get http://:80/ delay=0s timeout=1s period=10s #success=1 #failure=3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Environment: 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Mounts: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/var/run/secrets/kubernetes.io/serviceaccount from default-token-h56q7 (ro)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Conditions: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Type              Status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Initialized       True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Ready             True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ContainersReady   True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PodScheduled      True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Volumes: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default-token-h56q7: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Type:        Secret (a volume populated by a Secret)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SecretName:  default-token-h56q7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Optional:    false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QoS Class:       BestEffort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Node-Selectors: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Tolerations:     node.kubernetes.io/not-ready:NoExecute for 300s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node.kubernetes.io/unreachable:NoExecute for 300s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Events: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Type    Reason     Age   From               Message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----    ------     ----  ----               -------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Normal  Scheduled  35s   default-scheduler  Successfully assigned default/wkopo-healthcheck to worker01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Normal  Pulling    34s   kubelet, worker01  Pulling image "nginx:latest"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Normal  Pulled     30s   kubelet, worker01  Successfully pulled image "nginx:latest"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Normal  Created    30s   kubelet, worker01  Created container app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Normal  Started    30s   kubelet, worker01  Started container app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root@kopo:~/project/ex01# k get po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                            READY   STATUS    RESTARTS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kopotest                               1/1     Running   0          28m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kubernetes-bootcamp-6f6656d949-sdhqp   1/1     Running   0          8h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wkopo-healthcheck                      1/1     Running   0          43s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0DC4C-8681-259D-5EF5-EEE1C061C1DB}"/>
              </a:ext>
            </a:extLst>
          </p:cNvPr>
          <p:cNvSpPr txBox="1"/>
          <p:nvPr/>
        </p:nvSpPr>
        <p:spPr>
          <a:xfrm>
            <a:off x="7668491" y="12775247"/>
            <a:ext cx="4757713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i="1" dirty="0"/>
              <a:t>참조 </a:t>
            </a:r>
            <a:r>
              <a:rPr lang="en-US" altLang="ko-KR" sz="2400" i="1" dirty="0"/>
              <a:t>: </a:t>
            </a:r>
            <a:r>
              <a:rPr kumimoji="0" lang="en-US" altLang="ko-KR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https://bcho.tistory.com/1264</a:t>
            </a:r>
            <a:endParaRPr kumimoji="0" lang="ko-KR" alt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Make a p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Make a pod</a:t>
            </a:r>
          </a:p>
        </p:txBody>
      </p:sp>
      <p:sp>
        <p:nvSpPr>
          <p:cNvPr id="308" name="K apply -f multi-container.ym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 apply -f multi-container.yml</a:t>
            </a:r>
          </a:p>
        </p:txBody>
      </p:sp>
      <p:sp>
        <p:nvSpPr>
          <p:cNvPr id="309" name="Multi container / one po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Multi container / one pod</a:t>
            </a:r>
          </a:p>
        </p:txBody>
      </p:sp>
      <p:sp>
        <p:nvSpPr>
          <p:cNvPr id="310" name="apiVersion: v1…"/>
          <p:cNvSpPr txBox="1"/>
          <p:nvPr/>
        </p:nvSpPr>
        <p:spPr>
          <a:xfrm>
            <a:off x="12630123" y="3770101"/>
            <a:ext cx="11107381" cy="89697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apiVersion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v1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kind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Pod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metadata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two-containers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spec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 err="1"/>
              <a:t>restartPolicy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Never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volumes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shared-data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 err="1"/>
              <a:t>emptyDir</a:t>
            </a:r>
            <a:r>
              <a:rPr dirty="0">
                <a:solidFill>
                  <a:srgbClr val="D4D4D4"/>
                </a:solidFill>
              </a:rPr>
              <a:t>: {}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containers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nginx-container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/>
              <a:t>image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nginx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 err="1"/>
              <a:t>volumeMounts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shared-data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  </a:t>
            </a:r>
            <a:r>
              <a:rPr dirty="0" err="1">
                <a:solidFill>
                  <a:srgbClr val="569CD6"/>
                </a:solidFill>
              </a:rPr>
              <a:t>mountPath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/</a:t>
            </a:r>
            <a:r>
              <a:rPr dirty="0" err="1"/>
              <a:t>usr</a:t>
            </a:r>
            <a:r>
              <a:rPr dirty="0"/>
              <a:t>/share/nginx/html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 err="1"/>
              <a:t>debian</a:t>
            </a:r>
            <a:r>
              <a:rPr dirty="0"/>
              <a:t>-container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>
                <a:solidFill>
                  <a:srgbClr val="569CD6"/>
                </a:solidFill>
              </a:rPr>
              <a:t>image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 err="1"/>
              <a:t>debian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 err="1"/>
              <a:t>volumeMounts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shared-data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  </a:t>
            </a:r>
            <a:r>
              <a:rPr dirty="0" err="1"/>
              <a:t>mountPath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/pod-data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>
                <a:solidFill>
                  <a:srgbClr val="569CD6"/>
                </a:solidFill>
              </a:rPr>
              <a:t>command</a:t>
            </a:r>
            <a:r>
              <a:rPr dirty="0">
                <a:solidFill>
                  <a:srgbClr val="D4D4D4"/>
                </a:solidFill>
              </a:rPr>
              <a:t>: [</a:t>
            </a:r>
            <a:r>
              <a:rPr dirty="0"/>
              <a:t>"/bin/</a:t>
            </a:r>
            <a:r>
              <a:rPr dirty="0" err="1"/>
              <a:t>sh</a:t>
            </a:r>
            <a:r>
              <a:rPr dirty="0"/>
              <a:t>"</a:t>
            </a:r>
            <a:r>
              <a:rPr dirty="0">
                <a:solidFill>
                  <a:srgbClr val="D4D4D4"/>
                </a:solidFill>
              </a:rPr>
              <a:t>]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 err="1">
                <a:solidFill>
                  <a:srgbClr val="569CD6"/>
                </a:solidFill>
              </a:rPr>
              <a:t>args</a:t>
            </a:r>
            <a:r>
              <a:rPr dirty="0">
                <a:solidFill>
                  <a:srgbClr val="D4D4D4"/>
                </a:solidFill>
              </a:rPr>
              <a:t>: [</a:t>
            </a:r>
            <a:r>
              <a:rPr dirty="0"/>
              <a:t>"-c"</a:t>
            </a:r>
            <a:r>
              <a:rPr dirty="0">
                <a:solidFill>
                  <a:srgbClr val="D4D4D4"/>
                </a:solidFill>
              </a:rPr>
              <a:t>, </a:t>
            </a:r>
            <a:r>
              <a:rPr dirty="0"/>
              <a:t>"echo </a:t>
            </a:r>
            <a:r>
              <a:rPr dirty="0" err="1"/>
              <a:t>debian</a:t>
            </a:r>
            <a:r>
              <a:rPr dirty="0"/>
              <a:t> </a:t>
            </a:r>
            <a:r>
              <a:rPr dirty="0" err="1"/>
              <a:t>컨테이너에서</a:t>
            </a:r>
            <a:r>
              <a:rPr dirty="0"/>
              <a:t> </a:t>
            </a:r>
            <a:r>
              <a:rPr dirty="0" err="1"/>
              <a:t>안녕하세요</a:t>
            </a:r>
            <a:r>
              <a:rPr dirty="0"/>
              <a:t> &gt; /pod-data/index.html"</a:t>
            </a:r>
            <a:r>
              <a:rPr dirty="0">
                <a:solidFill>
                  <a:srgbClr val="D4D4D4"/>
                </a:solidFill>
              </a:rPr>
              <a:t>]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D4D4D4"/>
              </a:solidFill>
            </a:endParaRPr>
          </a:p>
        </p:txBody>
      </p:sp>
      <p:sp>
        <p:nvSpPr>
          <p:cNvPr id="311" name="root@kopo:~/project/ex02# k get pod…"/>
          <p:cNvSpPr txBox="1"/>
          <p:nvPr/>
        </p:nvSpPr>
        <p:spPr>
          <a:xfrm>
            <a:off x="646496" y="7821901"/>
            <a:ext cx="9861674" cy="379591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 err="1"/>
              <a:t>root@kopo</a:t>
            </a:r>
            <a:r>
              <a:rPr sz="1600" dirty="0"/>
              <a:t>:~/project/ex02# </a:t>
            </a:r>
            <a:r>
              <a:rPr sz="1600" b="1" dirty="0">
                <a:solidFill>
                  <a:schemeClr val="accent1"/>
                </a:solidFill>
              </a:rPr>
              <a:t>k get pod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NAME                                   READY   STATUS     RESTARTS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kubernetes-bootcamp-6f6656d949-sdhqp   1/1     Running    0          10h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two-containers                         1/2     </a:t>
            </a:r>
            <a:r>
              <a:rPr sz="1600" dirty="0" err="1"/>
              <a:t>NotReady</a:t>
            </a:r>
            <a:r>
              <a:rPr sz="1600" dirty="0"/>
              <a:t>   0          34m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 err="1"/>
              <a:t>root@kopo</a:t>
            </a:r>
            <a:r>
              <a:rPr sz="1600" dirty="0"/>
              <a:t>:~/project/ex02# </a:t>
            </a:r>
            <a:r>
              <a:rPr sz="1600" b="1" dirty="0">
                <a:solidFill>
                  <a:schemeClr val="accent1"/>
                </a:solidFill>
              </a:rPr>
              <a:t>k logs po/two-containers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error: a container name must be specified for pod two-containers, choose one of: [nginx-container </a:t>
            </a:r>
            <a:r>
              <a:rPr sz="1600" dirty="0" err="1"/>
              <a:t>debian</a:t>
            </a:r>
            <a:r>
              <a:rPr sz="1600" dirty="0"/>
              <a:t>-container]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 err="1"/>
              <a:t>root@kopo</a:t>
            </a:r>
            <a:r>
              <a:rPr sz="1600" dirty="0"/>
              <a:t>:~/project/ex02# </a:t>
            </a:r>
            <a:r>
              <a:rPr sz="1600" b="1" dirty="0">
                <a:solidFill>
                  <a:schemeClr val="accent1"/>
                </a:solidFill>
              </a:rPr>
              <a:t>k logs po/two-containers nginx-container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/docker-entrypoint.sh: /docker-</a:t>
            </a:r>
            <a:r>
              <a:rPr sz="1600" dirty="0" err="1"/>
              <a:t>entrypoint.d</a:t>
            </a:r>
            <a:r>
              <a:rPr sz="1600" dirty="0"/>
              <a:t>/ is not empty, will attempt to perform configuration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/docker-entrypoint.sh: Looking for shell scripts in /docker-</a:t>
            </a:r>
            <a:r>
              <a:rPr sz="1600" dirty="0" err="1"/>
              <a:t>entrypoint.d</a:t>
            </a:r>
            <a:r>
              <a:rPr sz="1600" dirty="0"/>
              <a:t>/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/docker-entrypoint.sh: Launching /docker-entrypoint.d/10-listen-on-ipv6-by-default.sh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10-listen-on-ipv6-by-default.sh: Getting the checksum of /</a:t>
            </a:r>
            <a:r>
              <a:rPr sz="1600" dirty="0" err="1"/>
              <a:t>etc</a:t>
            </a:r>
            <a:r>
              <a:rPr sz="1600" dirty="0"/>
              <a:t>/nginx/</a:t>
            </a:r>
            <a:r>
              <a:rPr sz="1600" dirty="0" err="1"/>
              <a:t>conf.d</a:t>
            </a:r>
            <a:r>
              <a:rPr sz="1600" dirty="0"/>
              <a:t>/</a:t>
            </a:r>
            <a:r>
              <a:rPr sz="1600" dirty="0" err="1"/>
              <a:t>default.conf</a:t>
            </a:r>
            <a:endParaRPr sz="1600" dirty="0"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10-listen-on-ipv6-by-default.sh: Enabled listen on IPv6 in /</a:t>
            </a:r>
            <a:r>
              <a:rPr sz="1600" dirty="0" err="1"/>
              <a:t>etc</a:t>
            </a:r>
            <a:r>
              <a:rPr sz="1600" dirty="0"/>
              <a:t>/nginx/</a:t>
            </a:r>
            <a:r>
              <a:rPr sz="1600" dirty="0" err="1"/>
              <a:t>conf.d</a:t>
            </a:r>
            <a:r>
              <a:rPr sz="1600" dirty="0"/>
              <a:t>/</a:t>
            </a:r>
            <a:r>
              <a:rPr sz="1600" dirty="0" err="1"/>
              <a:t>default.conf</a:t>
            </a:r>
            <a:endParaRPr sz="1600" dirty="0"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/docker-entrypoint.sh: Launching /docker-entrypoint.d/20-envsubst-on-templates.sh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/docker-entrypoint.sh: Configuration complete; ready for start up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600" dirty="0"/>
              <a:t>127.0.0.1 - - [23/Jul/2020:12:52:56 +0000] "GET / HTTP/1.1" 200 42 "-" "curl/7.64.0" "-"</a:t>
            </a:r>
          </a:p>
        </p:txBody>
      </p:sp>
      <p:sp>
        <p:nvSpPr>
          <p:cNvPr id="312" name="Source : https://kubernetes.io/docs/tasks/access-application-cluster/communicate-containers-same-pod-shared-volume/"/>
          <p:cNvSpPr txBox="1"/>
          <p:nvPr/>
        </p:nvSpPr>
        <p:spPr>
          <a:xfrm>
            <a:off x="4544144" y="12978199"/>
            <a:ext cx="19425159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3"/>
              </a:rPr>
              <a:t>https://kubernetes.io/docs/tasks/access-application-cluster/communicate-containers-same-pod-shared-volume/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Make a p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a pod</a:t>
            </a:r>
          </a:p>
        </p:txBody>
      </p:sp>
      <p:sp>
        <p:nvSpPr>
          <p:cNvPr id="316" name="Multi container / one po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Multi container / one pod</a:t>
            </a:r>
          </a:p>
        </p:txBody>
      </p:sp>
      <p:pic>
        <p:nvPicPr>
          <p:cNvPr id="317" name="스크린샷 2020-07-23 오후 9.55.12.png" descr="스크린샷 2020-07-23 오후 9.55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161" y="3830870"/>
            <a:ext cx="13166298" cy="9239508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18" name="Do this work-around if dns error occurs……"/>
          <p:cNvSpPr txBox="1"/>
          <p:nvPr/>
        </p:nvSpPr>
        <p:spPr>
          <a:xfrm>
            <a:off x="15979771" y="5666219"/>
            <a:ext cx="6626140" cy="11303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Do this work-around if dns error occurs…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root@two-containers:/# cat &gt; etc/resolv.conf &lt;&lt;EOF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&gt; nameserver 8.8.8.8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&gt; EOF</a:t>
            </a:r>
          </a:p>
        </p:txBody>
      </p:sp>
      <p:sp>
        <p:nvSpPr>
          <p:cNvPr id="319" name="Source : https://kubernetes.io/docs/tasks/access-application-cluster/communicate-containers-same-pod-shared-volume/"/>
          <p:cNvSpPr txBox="1"/>
          <p:nvPr/>
        </p:nvSpPr>
        <p:spPr>
          <a:xfrm>
            <a:off x="4544144" y="12978199"/>
            <a:ext cx="19425159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3"/>
              </a:rPr>
              <a:t>https://kubernetes.io/docs/tasks/access-application-cluster/communicate-containers-same-pod-shared-volume/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B4A05-102D-67F6-B00D-B44BA2ACF7AD}"/>
              </a:ext>
            </a:extLst>
          </p:cNvPr>
          <p:cNvSpPr txBox="1"/>
          <p:nvPr/>
        </p:nvSpPr>
        <p:spPr>
          <a:xfrm>
            <a:off x="425302" y="8144540"/>
            <a:ext cx="9391995" cy="23555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k exec -it two-containers -c nginx-container -- /bin/bash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cd /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usr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/share/nginx/html/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more index.html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91193-9B50-E02F-4B98-177C3338420E}"/>
              </a:ext>
            </a:extLst>
          </p:cNvPr>
          <p:cNvSpPr txBox="1"/>
          <p:nvPr/>
        </p:nvSpPr>
        <p:spPr>
          <a:xfrm>
            <a:off x="425302" y="12198533"/>
            <a:ext cx="6434454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볼륨의 종류 참조 </a:t>
            </a:r>
            <a:r>
              <a:rPr kumimoji="0" lang="en-US" altLang="ko-KR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: https://bcho.tistory.com/1259</a:t>
            </a:r>
            <a:endParaRPr kumimoji="0" lang="ko-KR" alt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AE45FB-C8BF-F463-F0B2-EF14265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crictl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58504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A96E4-F416-2B03-A2FB-2ED17C3F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런타입</a:t>
            </a:r>
            <a:r>
              <a:rPr lang="ko-KR" altLang="en-US" dirty="0"/>
              <a:t> 관리도구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044060-970D-8C9D-1955-624D1A8E1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altLang="ko-KR" dirty="0"/>
              <a:t>ctr -n k8s.io container list</a:t>
            </a:r>
          </a:p>
          <a:p>
            <a:r>
              <a:rPr lang="pt-BR" altLang="ko-KR" dirty="0"/>
              <a:t>ctr -n k8s.io image list</a:t>
            </a:r>
          </a:p>
          <a:p>
            <a:endParaRPr lang="pt-BR" altLang="ko-KR" dirty="0"/>
          </a:p>
          <a:p>
            <a:r>
              <a:rPr lang="pt-BR" altLang="ko-KR" dirty="0"/>
              <a:t>vi /etc/crictl.yaml</a:t>
            </a:r>
          </a:p>
          <a:p>
            <a:endParaRPr lang="pt-BR" altLang="ko-KR" dirty="0"/>
          </a:p>
          <a:p>
            <a:endParaRPr lang="pt-BR" altLang="ko-KR" dirty="0"/>
          </a:p>
          <a:p>
            <a:endParaRPr lang="pt-BR" altLang="ko-KR" dirty="0"/>
          </a:p>
          <a:p>
            <a:r>
              <a:rPr lang="pt-BR" altLang="ko-KR" dirty="0"/>
              <a:t>crictl</a:t>
            </a:r>
          </a:p>
          <a:p>
            <a:r>
              <a:rPr lang="pt-BR" altLang="ko-KR" dirty="0"/>
              <a:t>crictl pods</a:t>
            </a:r>
          </a:p>
          <a:p>
            <a:r>
              <a:rPr lang="pt-BR" altLang="ko-KR" dirty="0"/>
              <a:t>crictl images</a:t>
            </a:r>
            <a:br>
              <a:rPr lang="pt-BR" altLang="ko-KR" dirty="0"/>
            </a:br>
            <a:endParaRPr lang="pt-BR" altLang="ko-KR" dirty="0"/>
          </a:p>
          <a:p>
            <a:endParaRPr lang="pt-BR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B5E89-0630-022F-7F0A-6CFDED26C851}"/>
              </a:ext>
            </a:extLst>
          </p:cNvPr>
          <p:cNvSpPr txBox="1"/>
          <p:nvPr/>
        </p:nvSpPr>
        <p:spPr>
          <a:xfrm>
            <a:off x="2190307" y="7286529"/>
            <a:ext cx="13622319" cy="1936941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runtime-endpoint: unix:///run/containerd/containerd.sock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image-endpoint: unix:///run/containerd/containerd.sock</a:t>
            </a:r>
          </a:p>
        </p:txBody>
      </p:sp>
    </p:spTree>
    <p:extLst>
      <p:ext uri="{BB962C8B-B14F-4D97-AF65-F5344CB8AC3E}">
        <p14:creationId xmlns:p14="http://schemas.microsoft.com/office/powerpoint/2010/main" val="39102910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38112-7A0A-6DA1-8A85-9679BE31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docker VS </a:t>
            </a:r>
            <a:r>
              <a:rPr lang="en-US" altLang="ko-KR" dirty="0" err="1"/>
              <a:t>containerd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D00B0-F48D-541C-445C-B0A5F2C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4" y="2970761"/>
            <a:ext cx="14010500" cy="388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E4A1E9-CACB-F9C2-DB74-4EBB88B8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4" y="7244501"/>
            <a:ext cx="12939713" cy="388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903B34-87A6-E682-312F-EE738E14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8786" y="3718062"/>
            <a:ext cx="8905875" cy="773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9BA86-5EFD-60FD-3D0F-F91846B583B3}"/>
              </a:ext>
            </a:extLst>
          </p:cNvPr>
          <p:cNvSpPr txBox="1"/>
          <p:nvPr/>
        </p:nvSpPr>
        <p:spPr>
          <a:xfrm>
            <a:off x="1216223" y="12755146"/>
            <a:ext cx="22498147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source : https://kubernetes.io/blog/2018/05/24/kubernetes-containerd-integration-goes-ga/#containerd-1-0-cri-containerd-end-of-life</a:t>
            </a:r>
            <a:endParaRPr kumimoji="0" lang="ko-KR" alt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7370459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plicas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Replicas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plic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Replicas</a:t>
            </a:r>
          </a:p>
        </p:txBody>
      </p:sp>
      <p:sp>
        <p:nvSpPr>
          <p:cNvPr id="324" name="k apply -f repltest.y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 apply -f repltest.yml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k get rs</a:t>
            </a:r>
          </a:p>
        </p:txBody>
      </p:sp>
      <p:sp>
        <p:nvSpPr>
          <p:cNvPr id="325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apiVersion: apps/v1…"/>
          <p:cNvSpPr txBox="1"/>
          <p:nvPr/>
        </p:nvSpPr>
        <p:spPr>
          <a:xfrm>
            <a:off x="13415880" y="5012654"/>
            <a:ext cx="9875708" cy="8242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apiVersion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CE9178"/>
                </a:solidFill>
              </a:rPr>
              <a:t>apps/v1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569CD6"/>
                </a:solidFill>
              </a:rPr>
              <a:t>kind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 err="1"/>
              <a:t>ReplicaSet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metadata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frontend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labels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>
                <a:solidFill>
                  <a:srgbClr val="569CD6"/>
                </a:solidFill>
              </a:rPr>
              <a:t>app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guestbook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>
                <a:solidFill>
                  <a:srgbClr val="569CD6"/>
                </a:solidFill>
              </a:rPr>
              <a:t>tier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frontend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spec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# </a:t>
            </a:r>
            <a:r>
              <a:rPr dirty="0" err="1"/>
              <a:t>케이스에</a:t>
            </a:r>
            <a:r>
              <a:rPr dirty="0"/>
              <a:t> </a:t>
            </a:r>
            <a:r>
              <a:rPr dirty="0" err="1"/>
              <a:t>따라</a:t>
            </a:r>
            <a:r>
              <a:rPr dirty="0"/>
              <a:t> </a:t>
            </a:r>
            <a:r>
              <a:rPr dirty="0" err="1"/>
              <a:t>레플리카를</a:t>
            </a:r>
            <a:r>
              <a:rPr dirty="0"/>
              <a:t> </a:t>
            </a:r>
            <a:r>
              <a:rPr dirty="0" err="1"/>
              <a:t>수정한다</a:t>
            </a:r>
            <a:r>
              <a:rPr dirty="0"/>
              <a:t>.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replicas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>
                <a:solidFill>
                  <a:srgbClr val="B5CEA8"/>
                </a:solidFill>
              </a:rPr>
              <a:t>3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selector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 err="1"/>
              <a:t>matchLabels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  </a:t>
            </a:r>
            <a:r>
              <a:rPr dirty="0">
                <a:solidFill>
                  <a:srgbClr val="569CD6"/>
                </a:solidFill>
              </a:rPr>
              <a:t>tier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frontend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</a:t>
            </a:r>
            <a:r>
              <a:rPr dirty="0"/>
              <a:t>template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</a:t>
            </a:r>
            <a:r>
              <a:rPr dirty="0"/>
              <a:t>metadata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      </a:t>
            </a:r>
            <a:r>
              <a:rPr dirty="0">
                <a:solidFill>
                  <a:srgbClr val="569CD6"/>
                </a:solidFill>
              </a:rPr>
              <a:t>labels</a:t>
            </a:r>
            <a:r>
              <a:rPr dirty="0"/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        </a:t>
            </a:r>
            <a:r>
              <a:rPr dirty="0">
                <a:solidFill>
                  <a:srgbClr val="569CD6"/>
                </a:solidFill>
              </a:rPr>
              <a:t>tier</a:t>
            </a:r>
            <a:r>
              <a:rPr dirty="0"/>
              <a:t>: </a:t>
            </a:r>
            <a:r>
              <a:rPr dirty="0">
                <a:solidFill>
                  <a:srgbClr val="CE9178"/>
                </a:solidFill>
              </a:rPr>
              <a:t>frontend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    </a:t>
            </a:r>
            <a:r>
              <a:rPr dirty="0">
                <a:solidFill>
                  <a:srgbClr val="569CD6"/>
                </a:solidFill>
              </a:rPr>
              <a:t>spec</a:t>
            </a:r>
            <a:r>
              <a:rPr dirty="0"/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  </a:t>
            </a:r>
            <a:r>
              <a:rPr dirty="0"/>
              <a:t>containers</a:t>
            </a:r>
            <a:r>
              <a:rPr dirty="0"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  - </a:t>
            </a:r>
            <a:r>
              <a:rPr dirty="0">
                <a:solidFill>
                  <a:srgbClr val="569CD6"/>
                </a:solidFill>
              </a:rPr>
              <a:t>name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 err="1"/>
              <a:t>php-redis</a:t>
            </a:r>
            <a:endParaRPr dirty="0"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D4D4D4"/>
                </a:solidFill>
              </a:rPr>
              <a:t>        </a:t>
            </a:r>
            <a:r>
              <a:rPr dirty="0">
                <a:solidFill>
                  <a:srgbClr val="569CD6"/>
                </a:solidFill>
              </a:rPr>
              <a:t>image</a:t>
            </a:r>
            <a:r>
              <a:rPr dirty="0">
                <a:solidFill>
                  <a:srgbClr val="D4D4D4"/>
                </a:solidFill>
              </a:rPr>
              <a:t>: </a:t>
            </a:r>
            <a:r>
              <a:rPr dirty="0"/>
              <a:t>gcr.io/</a:t>
            </a:r>
            <a:r>
              <a:rPr dirty="0" err="1"/>
              <a:t>google_samples</a:t>
            </a:r>
            <a:r>
              <a:rPr dirty="0"/>
              <a:t>/gb-frontend:v3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327" name="Source : https://kubernetes.io/ko/docs/concepts/workloads/controllers/replicaset/"/>
          <p:cNvSpPr txBox="1"/>
          <p:nvPr/>
        </p:nvSpPr>
        <p:spPr>
          <a:xfrm>
            <a:off x="13178135" y="13292739"/>
            <a:ext cx="1035119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5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Source : </a:t>
            </a:r>
            <a:r>
              <a:rPr dirty="0">
                <a:hlinkClick r:id="rId2"/>
              </a:rPr>
              <a:t>https://kubernetes.io/ko/docs/concepts/workloads/controllers/replicaset/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etwork set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setup</a:t>
            </a:r>
          </a:p>
        </p:txBody>
      </p:sp>
      <p:sp>
        <p:nvSpPr>
          <p:cNvPr id="166" name="Adaptor 1 : NA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Adaptor 1 : NAT</a:t>
            </a:r>
          </a:p>
          <a:p>
            <a:r>
              <a:t>Adaptor 2: Host-Only Network</a:t>
            </a:r>
          </a:p>
        </p:txBody>
      </p:sp>
      <p:sp>
        <p:nvSpPr>
          <p:cNvPr id="167" name="In virtual bo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 virtual box</a:t>
            </a:r>
          </a:p>
        </p:txBody>
      </p:sp>
      <p:pic>
        <p:nvPicPr>
          <p:cNvPr id="168" name="스크린샷 2020-07-17 오후 9.42.55.png" descr="스크린샷 2020-07-17 오후 9.42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390" y="7767795"/>
            <a:ext cx="10412933" cy="5338555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9" name="스크린샷 2020-07-17 오후 9.43.18.png" descr="스크린샷 2020-07-17 오후 9.43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19" y="7764004"/>
            <a:ext cx="11300489" cy="5407493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plic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Replicas</a:t>
            </a:r>
          </a:p>
        </p:txBody>
      </p:sp>
      <p:sp>
        <p:nvSpPr>
          <p:cNvPr id="330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1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2" name="스크린샷 2020-07-23 오후 10.40.10.png" descr="스크린샷 2020-07-23 오후 10.40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02" y="5754296"/>
            <a:ext cx="7734301" cy="5448301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33" name="root@kopo:~/project/ex03-replica# k get pods --show-labels…"/>
          <p:cNvSpPr txBox="1"/>
          <p:nvPr/>
        </p:nvSpPr>
        <p:spPr>
          <a:xfrm>
            <a:off x="9640652" y="4966895"/>
            <a:ext cx="13828714" cy="7023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</a:t>
            </a:r>
            <a:r>
              <a:rPr b="1" dirty="0">
                <a:solidFill>
                  <a:srgbClr val="0433FF"/>
                </a:solidFill>
              </a:rPr>
              <a:t>k get pods --show-labels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  READY   STATUS    RESTARTS   AGE   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frontend-jb9kl                         1/1     Running   0          54s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frontend-ksbz8                         1/1     Running   0          54s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</a:t>
            </a:r>
            <a:r>
              <a:rPr dirty="0" err="1"/>
              <a:t>vcpsm</a:t>
            </a:r>
            <a:r>
              <a:rPr dirty="0"/>
              <a:t>                         1/1     Running   0          54s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kubernetes-bootcamp-6f6656d949-sdhqp   1/1     Running   0          10h   app=</a:t>
            </a:r>
            <a:r>
              <a:rPr dirty="0" err="1"/>
              <a:t>kubernetes</a:t>
            </a:r>
            <a:r>
              <a:rPr dirty="0"/>
              <a:t>-</a:t>
            </a:r>
            <a:r>
              <a:rPr dirty="0" err="1"/>
              <a:t>bootcamp,pod</a:t>
            </a:r>
            <a:r>
              <a:rPr dirty="0"/>
              <a:t>-template-hash=6f6656d949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</a:t>
            </a:r>
            <a:r>
              <a:rPr b="1" dirty="0">
                <a:solidFill>
                  <a:srgbClr val="0433FF"/>
                </a:solidFill>
              </a:rPr>
              <a:t>k label pod/frontend-jb9kl tier-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pod/frontend-jb9kl labeled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k get pods --show-labels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  READY   STATUS    RESTARTS   AGE    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frontend-4jbf6                         1/1     Running   0          4s  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frontend-jb9kl                         1/1     Running   0          3m6s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frontend-ksbz8                         1/1     Running   0          3m6s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</a:t>
            </a:r>
            <a:r>
              <a:rPr dirty="0" err="1"/>
              <a:t>vcpsm</a:t>
            </a:r>
            <a:r>
              <a:rPr dirty="0"/>
              <a:t>                         1/1     Running   0          3m6s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kubernetes-bootcamp-6f6656d949-sdhqp   1/1     Running   0          10h    app=</a:t>
            </a:r>
            <a:r>
              <a:rPr dirty="0" err="1"/>
              <a:t>kubernetes</a:t>
            </a:r>
            <a:r>
              <a:rPr dirty="0"/>
              <a:t>-</a:t>
            </a:r>
            <a:r>
              <a:rPr dirty="0" err="1"/>
              <a:t>bootcamp,pod</a:t>
            </a:r>
            <a:r>
              <a:rPr dirty="0"/>
              <a:t>-template-hash=6f6656d949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</a:t>
            </a:r>
            <a:r>
              <a:rPr b="1" dirty="0">
                <a:solidFill>
                  <a:srgbClr val="0433FF"/>
                </a:solidFill>
              </a:rPr>
              <a:t>k label pod/frontend-jb9kl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pod/frontend-jb9kl labeled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</a:t>
            </a:r>
            <a:r>
              <a:rPr b="1" dirty="0">
                <a:solidFill>
                  <a:srgbClr val="0433FF"/>
                </a:solidFill>
              </a:rPr>
              <a:t>k get pods --show-labels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  READY   STATUS    RESTARTS   AGE     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frontend-jb9kl                         1/1     Running   0          3m39s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frontend-ksbz8                         1/1     Running   0          3m39s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</a:t>
            </a:r>
            <a:r>
              <a:rPr dirty="0" err="1"/>
              <a:t>vcpsm</a:t>
            </a:r>
            <a:r>
              <a:rPr dirty="0"/>
              <a:t>                         1/1     Running   0          3m39s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kubernetes-bootcamp-6f6656d949-sdhqp   1/1     Running   0          10h     app=</a:t>
            </a:r>
            <a:r>
              <a:rPr dirty="0" err="1"/>
              <a:t>kubernetes</a:t>
            </a:r>
            <a:r>
              <a:rPr dirty="0"/>
              <a:t>-</a:t>
            </a:r>
            <a:r>
              <a:rPr dirty="0" err="1"/>
              <a:t>bootcamp,pod</a:t>
            </a:r>
            <a:r>
              <a:rPr dirty="0"/>
              <a:t>-template-hash=6f6656d949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</a:t>
            </a:r>
            <a:r>
              <a:rPr b="1" dirty="0">
                <a:solidFill>
                  <a:srgbClr val="0433FF"/>
                </a:solidFill>
              </a:rPr>
              <a:t>k scale --replicas=6 -f </a:t>
            </a:r>
            <a:r>
              <a:rPr b="1" dirty="0" err="1">
                <a:solidFill>
                  <a:srgbClr val="0433FF"/>
                </a:solidFill>
              </a:rPr>
              <a:t>repltest.yml</a:t>
            </a:r>
            <a:r>
              <a:rPr b="1" dirty="0">
                <a:solidFill>
                  <a:srgbClr val="0433FF"/>
                </a:solidFill>
              </a:rPr>
              <a:t>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replicaset.apps</a:t>
            </a:r>
            <a:r>
              <a:rPr dirty="0"/>
              <a:t>/frontend scaled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:~/project/ex03-replica# </a:t>
            </a:r>
            <a:r>
              <a:rPr b="1" dirty="0">
                <a:solidFill>
                  <a:srgbClr val="0433FF"/>
                </a:solidFill>
              </a:rPr>
              <a:t>k get pods --show-labels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  READY   STATUS    RESTARTS   AGE     LABELS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frontend-8vwl6                         1/1     Running   0          5s   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frontend-jb9kl                         1/1     Running   0          4m20s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frontend-ksbz8                         1/1     Running   0          4m20s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</a:t>
            </a:r>
            <a:r>
              <a:rPr dirty="0" err="1"/>
              <a:t>lzflt</a:t>
            </a:r>
            <a:r>
              <a:rPr dirty="0"/>
              <a:t>                         1/1     Running   0          5s   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</a:t>
            </a:r>
            <a:r>
              <a:rPr dirty="0" err="1"/>
              <a:t>vbthb</a:t>
            </a:r>
            <a:r>
              <a:rPr dirty="0"/>
              <a:t>                         1/1     Running   0          5s   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frontend-</a:t>
            </a:r>
            <a:r>
              <a:rPr dirty="0" err="1"/>
              <a:t>vcpsm</a:t>
            </a:r>
            <a:r>
              <a:rPr dirty="0"/>
              <a:t>                         1/1     Running   0          4m20s   tier=frontend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kubernetes-bootcamp-6f6656d949-sdhqp   1/1     Running   0          10h     app=</a:t>
            </a:r>
            <a:r>
              <a:rPr dirty="0" err="1"/>
              <a:t>kubernetes</a:t>
            </a:r>
            <a:r>
              <a:rPr dirty="0"/>
              <a:t>-</a:t>
            </a:r>
            <a:r>
              <a:rPr dirty="0" err="1"/>
              <a:t>bootcamp,pod</a:t>
            </a:r>
            <a:r>
              <a:rPr dirty="0"/>
              <a:t>-template-hash=6f6656d949</a:t>
            </a:r>
          </a:p>
        </p:txBody>
      </p:sp>
      <p:sp>
        <p:nvSpPr>
          <p:cNvPr id="334" name="Delete label of one pod"/>
          <p:cNvSpPr txBox="1"/>
          <p:nvPr/>
        </p:nvSpPr>
        <p:spPr>
          <a:xfrm>
            <a:off x="18739123" y="6332928"/>
            <a:ext cx="4530244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Delete label of one pod</a:t>
            </a:r>
          </a:p>
        </p:txBody>
      </p:sp>
      <p:sp>
        <p:nvSpPr>
          <p:cNvPr id="335" name="Set the label"/>
          <p:cNvSpPr txBox="1"/>
          <p:nvPr/>
        </p:nvSpPr>
        <p:spPr>
          <a:xfrm>
            <a:off x="19794544" y="8148246"/>
            <a:ext cx="2419402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Set the label</a:t>
            </a:r>
          </a:p>
        </p:txBody>
      </p:sp>
      <p:sp>
        <p:nvSpPr>
          <p:cNvPr id="336" name="선"/>
          <p:cNvSpPr/>
          <p:nvPr/>
        </p:nvSpPr>
        <p:spPr>
          <a:xfrm>
            <a:off x="17036758" y="6290064"/>
            <a:ext cx="1709390" cy="4301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337" name="선"/>
          <p:cNvSpPr/>
          <p:nvPr/>
        </p:nvSpPr>
        <p:spPr>
          <a:xfrm>
            <a:off x="17830087" y="8254858"/>
            <a:ext cx="1909597" cy="1430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338" name="Add replica number"/>
          <p:cNvSpPr txBox="1"/>
          <p:nvPr/>
        </p:nvSpPr>
        <p:spPr>
          <a:xfrm>
            <a:off x="19282177" y="9963562"/>
            <a:ext cx="3842208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Add replica number</a:t>
            </a:r>
          </a:p>
        </p:txBody>
      </p:sp>
      <p:sp>
        <p:nvSpPr>
          <p:cNvPr id="339" name="선"/>
          <p:cNvSpPr/>
          <p:nvPr/>
        </p:nvSpPr>
        <p:spPr>
          <a:xfrm>
            <a:off x="17233777" y="9876960"/>
            <a:ext cx="2010686" cy="4104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340" name="Source : https://kubernetes.io/ko/docs/concepts/workloads/controllers/replicaset/"/>
          <p:cNvSpPr txBox="1"/>
          <p:nvPr/>
        </p:nvSpPr>
        <p:spPr>
          <a:xfrm>
            <a:off x="13178135" y="13292739"/>
            <a:ext cx="1035119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5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Source : </a:t>
            </a:r>
            <a:r>
              <a:rPr>
                <a:hlinkClick r:id="rId4"/>
              </a:rPr>
              <a:t>https://kubernetes.io/ko/docs/concepts/workloads/controllers/replicaset/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61026-3DDE-78AE-1EE7-386BD45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13EC1-3A36-35BF-3886-64BCC0BDE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C00D30-E154-95BC-F5A0-F159C9A402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k</a:t>
            </a:r>
            <a:r>
              <a:rPr lang="ko-KR" altLang="en-US" dirty="0"/>
              <a:t> </a:t>
            </a:r>
            <a:r>
              <a:rPr lang="en-US" altLang="ko-KR" dirty="0"/>
              <a:t>describe</a:t>
            </a:r>
            <a:r>
              <a:rPr lang="ko-KR" altLang="en-US" dirty="0"/>
              <a:t> </a:t>
            </a:r>
            <a:r>
              <a:rPr lang="en-US" altLang="ko-KR" dirty="0" err="1"/>
              <a:t>rs</a:t>
            </a:r>
            <a:r>
              <a:rPr lang="en-US" altLang="ko-KR" dirty="0"/>
              <a:t>/&lt;replicas </a:t>
            </a:r>
            <a:r>
              <a:rPr lang="en-US" altLang="ko-KR"/>
              <a:t>name&gt;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A1E97C-0236-7292-DEBF-DB7F4FAA1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3" y="4013200"/>
            <a:ext cx="17446248" cy="868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255378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Deployment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Deployment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</a:t>
            </a:r>
          </a:p>
        </p:txBody>
      </p:sp>
      <p:sp>
        <p:nvSpPr>
          <p:cNvPr id="345" name="K apply -f deploytest.y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 apply -f deploytest.yml</a:t>
            </a:r>
          </a:p>
          <a:p>
            <a:endParaRPr/>
          </a:p>
          <a:p>
            <a:endParaRPr/>
          </a:p>
          <a:p>
            <a:r>
              <a:t>kubectl get deployments</a:t>
            </a:r>
            <a:br/>
            <a:r>
              <a:t>kubectl rollout status deployment.v1.apps/nginx-deployment</a:t>
            </a:r>
            <a:br/>
            <a:r>
              <a:t>kubectl get rs</a:t>
            </a:r>
            <a:br/>
            <a:r>
              <a:t>kubectl get pods --show-labels</a:t>
            </a:r>
          </a:p>
        </p:txBody>
      </p:sp>
      <p:sp>
        <p:nvSpPr>
          <p:cNvPr id="346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apiVersion: apps/v1…"/>
          <p:cNvSpPr txBox="1"/>
          <p:nvPr/>
        </p:nvSpPr>
        <p:spPr>
          <a:xfrm>
            <a:off x="17222382" y="4117838"/>
            <a:ext cx="5288082" cy="8585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apps/v1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t>Deployment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nginx-deployment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app</a:t>
            </a:r>
            <a:r>
              <a:rPr>
                <a:solidFill>
                  <a:srgbClr val="D4D4D4"/>
                </a:solidFill>
              </a:rPr>
              <a:t>: </a:t>
            </a:r>
            <a:r>
              <a:t>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replicas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3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selector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matchLabels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</a:t>
            </a:r>
            <a:r>
              <a:rPr>
                <a:solidFill>
                  <a:srgbClr val="569CD6"/>
                </a:solidFill>
              </a:rPr>
              <a:t>app</a:t>
            </a:r>
            <a:r>
              <a:t>: </a:t>
            </a:r>
            <a:r>
              <a:rPr>
                <a:solidFill>
                  <a:srgbClr val="CE9178"/>
                </a:solidFill>
              </a:rPr>
              <a:t>nginx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template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</a:t>
            </a:r>
            <a:r>
              <a:rPr>
                <a:solidFill>
                  <a:srgbClr val="569CD6"/>
                </a:solidFill>
              </a:rPr>
              <a:t>labels</a:t>
            </a:r>
            <a: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app</a:t>
            </a:r>
            <a:r>
              <a:t>: </a:t>
            </a:r>
            <a:r>
              <a:rPr>
                <a:solidFill>
                  <a:srgbClr val="CE9178"/>
                </a:solidFill>
              </a:rPr>
              <a:t>nginx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spec</a:t>
            </a:r>
            <a: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containers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-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nginx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  </a:t>
            </a:r>
            <a:r>
              <a:rPr>
                <a:solidFill>
                  <a:srgbClr val="569CD6"/>
                </a:solidFill>
              </a:rPr>
              <a:t>image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nginx:1.14.2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ports</a:t>
            </a:r>
            <a: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  - </a:t>
            </a:r>
            <a:r>
              <a:t>containerPort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80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</p:txBody>
      </p:sp>
      <p:sp>
        <p:nvSpPr>
          <p:cNvPr id="348" name="Source : https://kubernetes.io/docs/concepts/workloads/controllers/deployment/"/>
          <p:cNvSpPr txBox="1"/>
          <p:nvPr/>
        </p:nvSpPr>
        <p:spPr>
          <a:xfrm>
            <a:off x="10937290" y="13086252"/>
            <a:ext cx="13101524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2"/>
              </a:rPr>
              <a:t>https://kubernetes.io/docs/concepts/workloads/controllers/deployment/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</a:t>
            </a:r>
          </a:p>
        </p:txBody>
      </p:sp>
      <p:sp>
        <p:nvSpPr>
          <p:cNvPr id="351" name="kubectl edit deployment.v1.apps/nginx-deploy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kubectl</a:t>
            </a:r>
            <a:r>
              <a:rPr dirty="0"/>
              <a:t> edit deployment.v1.apps/nginx-deployment</a:t>
            </a:r>
          </a:p>
          <a:p>
            <a:endParaRPr dirty="0"/>
          </a:p>
          <a:p>
            <a:endParaRPr dirty="0"/>
          </a:p>
          <a:p>
            <a:r>
              <a:rPr dirty="0" err="1"/>
              <a:t>kubectl</a:t>
            </a:r>
            <a:r>
              <a:rPr dirty="0"/>
              <a:t> rollout status deployment.v1.apps/nginx-deployment</a:t>
            </a:r>
          </a:p>
          <a:p>
            <a:r>
              <a:rPr dirty="0" err="1"/>
              <a:t>kubectl</a:t>
            </a:r>
            <a:r>
              <a:rPr dirty="0"/>
              <a:t> describe deployments</a:t>
            </a:r>
          </a:p>
        </p:txBody>
      </p:sp>
      <p:sp>
        <p:nvSpPr>
          <p:cNvPr id="352" name="Deployment up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Deployment update</a:t>
            </a:r>
          </a:p>
        </p:txBody>
      </p:sp>
      <p:sp>
        <p:nvSpPr>
          <p:cNvPr id="353" name="Source : https://kubernetes.io/docs/concepts/workloads/controllers/deployment/"/>
          <p:cNvSpPr txBox="1"/>
          <p:nvPr/>
        </p:nvSpPr>
        <p:spPr>
          <a:xfrm>
            <a:off x="10937290" y="13086252"/>
            <a:ext cx="13101524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2"/>
              </a:rPr>
              <a:t>https://kubernetes.io/docs/concepts/workloads/controllers/deployment/</a:t>
            </a:r>
          </a:p>
        </p:txBody>
      </p:sp>
      <p:sp>
        <p:nvSpPr>
          <p:cNvPr id="354" name="In editor window, modify nginx version  1.14.2 -&gt; 1.16.1"/>
          <p:cNvSpPr txBox="1"/>
          <p:nvPr/>
        </p:nvSpPr>
        <p:spPr>
          <a:xfrm>
            <a:off x="4310029" y="5090317"/>
            <a:ext cx="7868743" cy="13410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400"/>
            </a:pPr>
            <a:r>
              <a:t>In editor window, modify nginx version </a:t>
            </a:r>
            <a:br/>
            <a:r>
              <a:t>1.14.2 -&gt; 1.16.1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Deployment</a:t>
            </a:r>
          </a:p>
        </p:txBody>
      </p:sp>
      <p:sp>
        <p:nvSpPr>
          <p:cNvPr id="357" name="kubectl rollout history deployment.v1.apps/nginx-deploy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kubectl</a:t>
            </a:r>
            <a:r>
              <a:rPr dirty="0"/>
              <a:t> rollout history deployment.v1.apps/nginx-deployment</a:t>
            </a:r>
            <a:endParaRPr lang="en-US" dirty="0"/>
          </a:p>
          <a:p>
            <a:r>
              <a:rPr lang="ko-KR" altLang="en-US" dirty="0"/>
              <a:t>버전 업 배포 </a:t>
            </a:r>
            <a:r>
              <a:rPr lang="en-US" altLang="ko-KR" dirty="0"/>
              <a:t>k apply -f ~.</a:t>
            </a:r>
            <a:r>
              <a:rPr lang="en-US" altLang="ko-KR" dirty="0" err="1"/>
              <a:t>yml</a:t>
            </a:r>
            <a:endParaRPr dirty="0"/>
          </a:p>
          <a:p>
            <a:r>
              <a:rPr dirty="0" err="1"/>
              <a:t>kubectl</a:t>
            </a:r>
            <a:r>
              <a:rPr dirty="0"/>
              <a:t> rollout history deployment.v1.apps/nginx-deployment --revision=2</a:t>
            </a:r>
          </a:p>
          <a:p>
            <a:r>
              <a:rPr dirty="0" err="1"/>
              <a:t>kubectl</a:t>
            </a:r>
            <a:r>
              <a:rPr dirty="0"/>
              <a:t> rollout undo deployment.v1.apps/nginx-deployment </a:t>
            </a:r>
            <a:r>
              <a:rPr lang="en-US" dirty="0"/>
              <a:t>--</a:t>
            </a:r>
            <a:r>
              <a:rPr dirty="0"/>
              <a:t>to-revision=2</a:t>
            </a:r>
          </a:p>
          <a:p>
            <a:endParaRPr dirty="0"/>
          </a:p>
          <a:p>
            <a:r>
              <a:rPr dirty="0" err="1"/>
              <a:t>kubectl</a:t>
            </a:r>
            <a:r>
              <a:rPr dirty="0"/>
              <a:t> describe deployment nginx-deployment</a:t>
            </a:r>
          </a:p>
        </p:txBody>
      </p:sp>
      <p:sp>
        <p:nvSpPr>
          <p:cNvPr id="358" name="Deployment roll-back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Deployment roll-back</a:t>
            </a:r>
          </a:p>
        </p:txBody>
      </p:sp>
      <p:sp>
        <p:nvSpPr>
          <p:cNvPr id="359" name="Or kubectl rollout undo deployment.v1.apps/nginx-deployment"/>
          <p:cNvSpPr txBox="1"/>
          <p:nvPr/>
        </p:nvSpPr>
        <p:spPr>
          <a:xfrm>
            <a:off x="13003524" y="7741389"/>
            <a:ext cx="9975106" cy="7747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300">
                <a:solidFill>
                  <a:srgbClr val="22222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Or</a:t>
            </a:r>
            <a:br/>
            <a:r>
              <a:t>kubectl rollout undo deployment.v1.apps/nginx-deployment</a:t>
            </a:r>
          </a:p>
        </p:txBody>
      </p:sp>
      <p:sp>
        <p:nvSpPr>
          <p:cNvPr id="360" name="Source : https://kubernetes.io/docs/concepts/workloads/controllers/deployment/"/>
          <p:cNvSpPr txBox="1"/>
          <p:nvPr/>
        </p:nvSpPr>
        <p:spPr>
          <a:xfrm>
            <a:off x="10937290" y="13086252"/>
            <a:ext cx="13101524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2"/>
              </a:rPr>
              <a:t>https://kubernetes.io/docs/concepts/workloads/controllers/deployment/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</a:t>
            </a:r>
          </a:p>
        </p:txBody>
      </p:sp>
      <p:sp>
        <p:nvSpPr>
          <p:cNvPr id="363" name="Scal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Scaling</a:t>
            </a:r>
          </a:p>
        </p:txBody>
      </p:sp>
      <p:pic>
        <p:nvPicPr>
          <p:cNvPr id="364" name="스크린샷 2020-07-24 오전 12.09.08.png" descr="스크린샷 2020-07-24 오전 12.09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44" y="4053832"/>
            <a:ext cx="14056823" cy="8623461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5" name="Source : https://kubernetes.io/docs/concepts/workloads/controllers/deployment/"/>
          <p:cNvSpPr txBox="1"/>
          <p:nvPr/>
        </p:nvSpPr>
        <p:spPr>
          <a:xfrm>
            <a:off x="10937290" y="13086252"/>
            <a:ext cx="13101524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3"/>
              </a:rPr>
              <a:t>https://kubernetes.io/docs/concepts/workloads/controllers/deployment/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deployment</a:t>
            </a:r>
          </a:p>
        </p:txBody>
      </p:sp>
      <p:sp>
        <p:nvSpPr>
          <p:cNvPr id="368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Rolling up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Rolling update</a:t>
            </a:r>
          </a:p>
        </p:txBody>
      </p:sp>
      <p:sp>
        <p:nvSpPr>
          <p:cNvPr id="370" name="Source : https://kubernetes.io/docs/concepts/workloads/controllers/deployment/#rolling-update-deployment"/>
          <p:cNvSpPr txBox="1"/>
          <p:nvPr/>
        </p:nvSpPr>
        <p:spPr>
          <a:xfrm>
            <a:off x="6435075" y="13032226"/>
            <a:ext cx="17664583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800"/>
            </a:pPr>
            <a:r>
              <a:t>Source : </a:t>
            </a:r>
            <a:r>
              <a:rPr u="sng">
                <a:hlinkClick r:id="rId2"/>
              </a:rPr>
              <a:t>https://kubernetes.io/docs/concepts/workloads/controllers/deployment/#rolling-update-deployment</a:t>
            </a:r>
          </a:p>
        </p:txBody>
      </p:sp>
      <p:pic>
        <p:nvPicPr>
          <p:cNvPr id="371" name="스크린샷 2020-07-24 오전 12.10.42.png" descr="스크린샷 2020-07-24 오전 12.10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5" y="3987800"/>
            <a:ext cx="12382501" cy="8534400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72" name="There are many strategies like…"/>
          <p:cNvSpPr txBox="1"/>
          <p:nvPr/>
        </p:nvSpPr>
        <p:spPr>
          <a:xfrm>
            <a:off x="13764682" y="10691073"/>
            <a:ext cx="9397340" cy="1873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4100"/>
            </a:pPr>
            <a:r>
              <a:t>There are many strategies like</a:t>
            </a:r>
          </a:p>
          <a:p>
            <a:pPr>
              <a:defRPr sz="4100"/>
            </a:pPr>
            <a:r>
              <a:t>‘recreate’, ‘deadline seconds’ and so on.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ervice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Service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Service</a:t>
            </a:r>
          </a:p>
        </p:txBody>
      </p:sp>
      <p:sp>
        <p:nvSpPr>
          <p:cNvPr id="377" name="k apply -f clusterip.yml"/>
          <p:cNvSpPr txBox="1">
            <a:spLocks noGrp="1"/>
          </p:cNvSpPr>
          <p:nvPr>
            <p:ph type="body" idx="1"/>
          </p:nvPr>
        </p:nvSpPr>
        <p:spPr>
          <a:xfrm>
            <a:off x="1217711" y="4009348"/>
            <a:ext cx="21948578" cy="8483601"/>
          </a:xfrm>
          <a:prstGeom prst="rect">
            <a:avLst/>
          </a:prstGeom>
        </p:spPr>
        <p:txBody>
          <a:bodyPr/>
          <a:lstStyle/>
          <a:p>
            <a:r>
              <a:t>k apply -f clusterip.yml</a:t>
            </a:r>
          </a:p>
          <a:p>
            <a:endParaRPr/>
          </a:p>
          <a:p>
            <a:endParaRPr/>
          </a:p>
        </p:txBody>
      </p:sp>
      <p:sp>
        <p:nvSpPr>
          <p:cNvPr id="378" name="cluster ip (internal network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cluster ip (internal network)</a:t>
            </a:r>
          </a:p>
        </p:txBody>
      </p:sp>
      <p:sp>
        <p:nvSpPr>
          <p:cNvPr id="379" name="apiVersion: apps/v1…"/>
          <p:cNvSpPr txBox="1"/>
          <p:nvPr/>
        </p:nvSpPr>
        <p:spPr>
          <a:xfrm>
            <a:off x="19221367" y="3307440"/>
            <a:ext cx="4255866" cy="101727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apps/v1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t>Deployment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selector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matchLabels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replicas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2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template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</a:t>
            </a:r>
            <a:r>
              <a:rPr>
                <a:solidFill>
                  <a:srgbClr val="569CD6"/>
                </a:solidFill>
              </a:rPr>
              <a:t>labels</a:t>
            </a:r>
            <a: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my-nginx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spec</a:t>
            </a:r>
            <a: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containers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-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my-nginx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nginx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ports</a:t>
            </a:r>
            <a: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  - </a:t>
            </a:r>
            <a:r>
              <a:t>containerPort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80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---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t>Service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ports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- </a:t>
            </a:r>
            <a:r>
              <a:rPr>
                <a:solidFill>
                  <a:srgbClr val="569CD6"/>
                </a:solidFill>
              </a:rPr>
              <a:t>port</a:t>
            </a:r>
            <a:r>
              <a:t>: </a:t>
            </a:r>
            <a:r>
              <a:rPr>
                <a:solidFill>
                  <a:srgbClr val="B5CEA8"/>
                </a:solidFill>
              </a:rPr>
              <a:t>80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protocol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TCP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selector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</a:p>
        </p:txBody>
      </p:sp>
      <p:sp>
        <p:nvSpPr>
          <p:cNvPr id="380" name="Source : https://kubernetes.io/ko/docs/concepts/services-networking/connect-applications-service/"/>
          <p:cNvSpPr txBox="1"/>
          <p:nvPr/>
        </p:nvSpPr>
        <p:spPr>
          <a:xfrm>
            <a:off x="4994365" y="12924173"/>
            <a:ext cx="13776961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400"/>
            </a:pPr>
            <a:r>
              <a:t>Source : </a:t>
            </a:r>
            <a:r>
              <a:rPr u="sng">
                <a:hlinkClick r:id="rId2"/>
              </a:rPr>
              <a:t>https://kubernetes.io/ko/docs/concepts/services-networking/connect-applications-service/</a:t>
            </a:r>
          </a:p>
        </p:txBody>
      </p:sp>
      <p:sp>
        <p:nvSpPr>
          <p:cNvPr id="381" name="Creating a Service…"/>
          <p:cNvSpPr txBox="1"/>
          <p:nvPr/>
        </p:nvSpPr>
        <p:spPr>
          <a:xfrm>
            <a:off x="1914850" y="7054716"/>
            <a:ext cx="14144725" cy="2044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Creating a Service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 we have pods running nginx in a flat, cluster wide, address space. In theory, you could talk to these pods directly,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what happens when a node dies? The pods die with it, and the Deployment will create new ones, with different IPs. This is the problem a Service solves.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Kubernetes Service is an abstraction which defines a logical set of Pods running somewhere in your cluster, that all provide the same functionality.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When created, each Service is assigned a unique IP address (also called clusterIP). This address is tied to the lifespan of the Service,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will not change while the Service is alive. Pods can be configured to talk to the Service,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know that communication to the Service will be automatically load-balanced out to some pod that is a member of the Service.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03F3-4AA5-9BE7-B5D2-986B8F56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network info while installing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9BEA3F-980B-D06C-93A9-DB2DAD157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21E3B-7993-293D-DD6E-A37D4EDBB2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EA6040-38C4-2584-1BF5-79F85E0F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7" y="3681412"/>
            <a:ext cx="11357063" cy="948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44E907-CAA9-2E7B-619D-1839E64F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486" y="3681412"/>
            <a:ext cx="11357063" cy="9483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68337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Service</a:t>
            </a:r>
          </a:p>
        </p:txBody>
      </p:sp>
      <p:sp>
        <p:nvSpPr>
          <p:cNvPr id="384" name="k get all…"/>
          <p:cNvSpPr txBox="1">
            <a:spLocks noGrp="1"/>
          </p:cNvSpPr>
          <p:nvPr>
            <p:ph type="body" idx="1"/>
          </p:nvPr>
        </p:nvSpPr>
        <p:spPr>
          <a:xfrm>
            <a:off x="1217711" y="4005496"/>
            <a:ext cx="21948578" cy="8491304"/>
          </a:xfrm>
          <a:prstGeom prst="rect">
            <a:avLst/>
          </a:prstGeom>
        </p:spPr>
        <p:txBody>
          <a:bodyPr/>
          <a:lstStyle/>
          <a:p>
            <a:pPr marL="546100" indent="-546100">
              <a:defRPr sz="3100"/>
            </a:pPr>
            <a:r>
              <a:rPr dirty="0"/>
              <a:t>k get all</a:t>
            </a:r>
          </a:p>
          <a:p>
            <a:pPr marL="546100" indent="-546100">
              <a:defRPr sz="3100"/>
            </a:pPr>
            <a:r>
              <a:rPr dirty="0" err="1"/>
              <a:t>kubectl</a:t>
            </a:r>
            <a:r>
              <a:rPr dirty="0"/>
              <a:t> get pods -l run=my-nginx -o wide</a:t>
            </a:r>
          </a:p>
          <a:p>
            <a:pPr marL="546100" indent="-546100">
              <a:defRPr sz="3100"/>
            </a:pPr>
            <a:r>
              <a:rPr dirty="0" err="1"/>
              <a:t>kubectl</a:t>
            </a:r>
            <a:r>
              <a:rPr dirty="0"/>
              <a:t> get pods -l run=my-nginx -o </a:t>
            </a:r>
            <a:r>
              <a:rPr dirty="0" err="1"/>
              <a:t>yaml</a:t>
            </a:r>
            <a:r>
              <a:rPr dirty="0"/>
              <a:t> | grep </a:t>
            </a:r>
            <a:r>
              <a:rPr dirty="0" err="1"/>
              <a:t>podIP</a:t>
            </a:r>
            <a:endParaRPr dirty="0"/>
          </a:p>
          <a:p>
            <a:pPr marL="546100" indent="-546100">
              <a:defRPr sz="3100"/>
            </a:pPr>
            <a:r>
              <a:rPr dirty="0" err="1"/>
              <a:t>kubectl</a:t>
            </a:r>
            <a:r>
              <a:rPr dirty="0"/>
              <a:t> get svc my-nginx</a:t>
            </a:r>
          </a:p>
          <a:p>
            <a:pPr marL="546100" indent="-546100">
              <a:defRPr sz="3100"/>
            </a:pPr>
            <a:r>
              <a:rPr dirty="0" err="1"/>
              <a:t>kubectl</a:t>
            </a:r>
            <a:r>
              <a:rPr dirty="0"/>
              <a:t> describe svc my-nginx</a:t>
            </a:r>
          </a:p>
          <a:p>
            <a:pPr marL="546100" indent="-546100">
              <a:defRPr sz="3100"/>
            </a:pPr>
            <a:r>
              <a:rPr dirty="0" err="1"/>
              <a:t>kubectl</a:t>
            </a:r>
            <a:r>
              <a:rPr dirty="0"/>
              <a:t> get ep my-nginx</a:t>
            </a:r>
          </a:p>
          <a:p>
            <a:pPr marL="546100" indent="-546100">
              <a:defRPr sz="3100"/>
            </a:pPr>
            <a:r>
              <a:rPr dirty="0" err="1"/>
              <a:t>kubectl</a:t>
            </a:r>
            <a:r>
              <a:rPr dirty="0"/>
              <a:t> exec my-nginx-5dc4865748-rhfq8 -- </a:t>
            </a:r>
            <a:r>
              <a:rPr dirty="0" err="1"/>
              <a:t>printenv</a:t>
            </a:r>
            <a:r>
              <a:rPr dirty="0"/>
              <a:t> | grep SERVICE</a:t>
            </a:r>
          </a:p>
        </p:txBody>
      </p:sp>
      <p:sp>
        <p:nvSpPr>
          <p:cNvPr id="385" name="cluster ip (internal network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cluster ip (internal network)</a:t>
            </a:r>
          </a:p>
        </p:txBody>
      </p:sp>
      <p:sp>
        <p:nvSpPr>
          <p:cNvPr id="386" name="root@kopo:~/project/ex04-deployment# k get all…"/>
          <p:cNvSpPr txBox="1"/>
          <p:nvPr/>
        </p:nvSpPr>
        <p:spPr>
          <a:xfrm>
            <a:off x="13998796" y="4243901"/>
            <a:ext cx="10219780" cy="91948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 k get all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                                READY   STATUS    RESTARTS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pod/kubernetes-bootcamp-6f6656d949-sdhqp   1/1     Running   1          23h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pod/my-nginx-5dc4865748-rhfq8              1/1     Running   0          36s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pod/my-nginx-5dc4865748-z7qkt              1/1     Running   0          36s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          TYPE        CLUSTER-IP       EXTERNAL-IP   PORT(S)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service/kubernetes   </a:t>
            </a:r>
            <a:r>
              <a:rPr b="1"/>
              <a:t>ClusterIP</a:t>
            </a:r>
            <a:r>
              <a:t>   10.96.0.1        &lt;none&gt;        443/TCP   2d19h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service/my-nginx     </a:t>
            </a:r>
            <a:r>
              <a:rPr b="1"/>
              <a:t>ClusterIP</a:t>
            </a:r>
            <a:r>
              <a:t>   10.110.148.126   &lt;none&gt;        80/TCP    36s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                           READY   UP-TO-DATE   AVAILABLE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deployment.apps/kubernetes-bootcamp   1/1     1            1           23h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deployment.apps/my-nginx              2/2     2            2           36s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                                      DESIRED   CURRENT   READY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replicaset.apps/kubernetes-bootcamp-6f6656d949   1         1         1       23h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replicaset.apps/my-nginx-5dc4865748              2         2         2       36s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 </a:t>
            </a:r>
            <a:r>
              <a:rPr b="1">
                <a:solidFill>
                  <a:srgbClr val="0433FF"/>
                </a:solidFill>
              </a:rPr>
              <a:t>kubectl get pods -l run=my-nginx -o wide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                 READY   STATUS    RESTARTS   AGE   IP            NODE       NOMINATED NODE   READINESS GATES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my-nginx-5dc4865748-rhfq8   1/1     Running   0          60s   </a:t>
            </a:r>
            <a:r>
              <a:rPr b="1"/>
              <a:t>10.244.1.28</a:t>
            </a:r>
            <a:r>
              <a:t>   worker01   &lt;none&gt;        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my-nginx-5dc4865748-z7qkt   1/1     Running   0          60s   </a:t>
            </a:r>
            <a:r>
              <a:rPr b="1"/>
              <a:t>10.244.1.27</a:t>
            </a:r>
            <a:r>
              <a:t>   worker01   &lt;none&gt;        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 </a:t>
            </a:r>
            <a:r>
              <a:rPr b="1">
                <a:solidFill>
                  <a:srgbClr val="0433FF"/>
                </a:solidFill>
              </a:rPr>
              <a:t>kubectl get pods -l run=my-nginx -o yaml | grep podIP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f:</a:t>
            </a:r>
            <a:r>
              <a:rPr b="1">
                <a:solidFill>
                  <a:srgbClr val="C33720"/>
                </a:solidFill>
              </a:rPr>
              <a:t>podIP</a:t>
            </a:r>
            <a:r>
              <a:t>: {}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f:</a:t>
            </a:r>
            <a:r>
              <a:rPr b="1">
                <a:solidFill>
                  <a:srgbClr val="C33720"/>
                </a:solidFill>
              </a:rPr>
              <a:t>podIP</a:t>
            </a:r>
            <a:r>
              <a:t>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 b="1">
                <a:solidFill>
                  <a:srgbClr val="C33720"/>
                </a:solidFill>
              </a:rPr>
              <a:t>podIP</a:t>
            </a:r>
            <a:r>
              <a:t>: 10.244.1.28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 b="1">
                <a:solidFill>
                  <a:srgbClr val="C3372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podIP</a:t>
            </a:r>
            <a:r>
              <a:rPr b="0">
                <a:solidFill>
                  <a:srgbClr val="000000"/>
                </a:solidFill>
              </a:rPr>
              <a:t>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f:</a:t>
            </a:r>
            <a:r>
              <a:rPr b="1">
                <a:solidFill>
                  <a:srgbClr val="C33720"/>
                </a:solidFill>
              </a:rPr>
              <a:t>podIP</a:t>
            </a:r>
            <a:r>
              <a:t>: {}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f:</a:t>
            </a:r>
            <a:r>
              <a:rPr b="1">
                <a:solidFill>
                  <a:srgbClr val="C33720"/>
                </a:solidFill>
              </a:rPr>
              <a:t>podIP</a:t>
            </a:r>
            <a:r>
              <a:t>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 b="1">
                <a:solidFill>
                  <a:srgbClr val="C33720"/>
                </a:solidFill>
              </a:rPr>
              <a:t>podIP</a:t>
            </a:r>
            <a:r>
              <a:t>: 10.244.1.27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 b="1">
                <a:solidFill>
                  <a:srgbClr val="C3372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podIP</a:t>
            </a:r>
            <a:r>
              <a:rPr b="0">
                <a:solidFill>
                  <a:srgbClr val="000000"/>
                </a:solidFill>
              </a:rPr>
              <a:t>s: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 </a:t>
            </a:r>
            <a:r>
              <a:rPr b="1">
                <a:solidFill>
                  <a:srgbClr val="0433FF"/>
                </a:solidFill>
              </a:rPr>
              <a:t>kubectl get svc my-nginx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TYPE        CLUSTER-IP       EXTERNAL-IP   PORT(S)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my-nginx   ClusterIP   10.110.148.126   &lt;none&gt;        80/TCP    104s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 </a:t>
            </a:r>
            <a:r>
              <a:rPr b="1">
                <a:solidFill>
                  <a:srgbClr val="0433FF"/>
                </a:solidFill>
              </a:rPr>
              <a:t>kubectl describe svc my-nginx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Name:              my-nginx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Namespace:         default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Labels:            run=my-nginx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Annotations:       Selector:  run=my-nginx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Type:              ClusterIP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IP:                10.110.148.126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Port:              &lt;unset&gt;  80/TCP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TargetPort:        80/TCP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Endpoints:         10.244.1.27:80,10.244.1.28:80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Session Affinity:  None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Events:            &lt;none&gt;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</a:t>
            </a:r>
            <a:r>
              <a:rPr b="1">
                <a:solidFill>
                  <a:srgbClr val="0433FF"/>
                </a:solidFill>
              </a:rPr>
              <a:t> kubectl get ep my-nginx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       </a:t>
            </a:r>
            <a:r>
              <a:rPr b="1">
                <a:solidFill>
                  <a:srgbClr val="0433FF"/>
                </a:solidFill>
              </a:rPr>
              <a:t>ENDPOINTS</a:t>
            </a:r>
            <a:r>
              <a:t>                    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my-nginx   </a:t>
            </a:r>
            <a:r>
              <a:rPr b="1">
                <a:solidFill>
                  <a:srgbClr val="0433FF"/>
                </a:solidFill>
              </a:rPr>
              <a:t>10.244.1.27:80,10.244.1.28:80</a:t>
            </a:r>
            <a:r>
              <a:t>   2m3s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root@kopo:~/project/ex04-deployment# </a:t>
            </a:r>
            <a:r>
              <a:rPr b="1">
                <a:solidFill>
                  <a:srgbClr val="0433FF"/>
                </a:solidFill>
              </a:rPr>
              <a:t>kubectl exec my-nginx-5dc4865748-rhfq8 -- printenv | grep SERVICE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KUBERNETES_</a:t>
            </a:r>
            <a:r>
              <a:rPr b="1">
                <a:solidFill>
                  <a:srgbClr val="C33720"/>
                </a:solidFill>
              </a:rPr>
              <a:t>SERVICE</a:t>
            </a:r>
            <a:r>
              <a:t>_PORT_HTTPS=443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KUBERNETES_</a:t>
            </a:r>
            <a:r>
              <a:rPr b="1">
                <a:solidFill>
                  <a:srgbClr val="C33720"/>
                </a:solidFill>
              </a:rPr>
              <a:t>SERVICE</a:t>
            </a:r>
            <a:r>
              <a:t>_HOST=10.96.0.1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MY_NGINX_</a:t>
            </a:r>
            <a:r>
              <a:rPr b="1">
                <a:solidFill>
                  <a:srgbClr val="C33720"/>
                </a:solidFill>
              </a:rPr>
              <a:t>SERVICE</a:t>
            </a:r>
            <a:r>
              <a:t>_PORT=80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KUBERNETES_</a:t>
            </a:r>
            <a:r>
              <a:rPr b="1">
                <a:solidFill>
                  <a:srgbClr val="C33720"/>
                </a:solidFill>
              </a:rPr>
              <a:t>SERVICE</a:t>
            </a:r>
            <a:r>
              <a:t>_PORT=443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MY_NGINX_</a:t>
            </a:r>
            <a:r>
              <a:rPr b="1">
                <a:solidFill>
                  <a:srgbClr val="C33720"/>
                </a:solidFill>
              </a:rPr>
              <a:t>SERVICE</a:t>
            </a:r>
            <a:r>
              <a:t>_HOST=10.110.148.126</a:t>
            </a:r>
          </a:p>
        </p:txBody>
      </p:sp>
      <p:sp>
        <p:nvSpPr>
          <p:cNvPr id="387" name="Source : https://kubernetes.io/ko/docs/concepts/services-networking/connect-applications-service/"/>
          <p:cNvSpPr txBox="1"/>
          <p:nvPr/>
        </p:nvSpPr>
        <p:spPr>
          <a:xfrm>
            <a:off x="95955" y="12924173"/>
            <a:ext cx="13776961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400"/>
            </a:pPr>
            <a:r>
              <a:t>Source : </a:t>
            </a:r>
            <a:r>
              <a:rPr u="sng">
                <a:hlinkClick r:id="rId3"/>
              </a:rPr>
              <a:t>https://kubernetes.io/ko/docs/concepts/services-networking/connect-applications-service/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9BCB2-0B64-6D48-89EB-48EBA0C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</a:t>
            </a:r>
            <a:r>
              <a:rPr lang="en-US" altLang="ko-KR" dirty="0"/>
              <a:t>IP</a:t>
            </a:r>
            <a:r>
              <a:rPr lang="ko-KR" altLang="en-US" dirty="0"/>
              <a:t>로 접속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49FF4-3FD6-0FE0-DCF9-E444FF49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3411882"/>
            <a:ext cx="21948577" cy="8483600"/>
          </a:xfrm>
        </p:spPr>
        <p:txBody>
          <a:bodyPr/>
          <a:lstStyle/>
          <a:p>
            <a:r>
              <a:rPr lang="en-US" altLang="ko-KR" dirty="0"/>
              <a:t>Pod</a:t>
            </a:r>
            <a:r>
              <a:rPr lang="ko-KR" altLang="en-US" dirty="0"/>
              <a:t>의 </a:t>
            </a:r>
            <a:r>
              <a:rPr lang="en-US" altLang="ko-KR" dirty="0"/>
              <a:t>Nginx </a:t>
            </a:r>
            <a:r>
              <a:rPr lang="ko-KR" altLang="en-US" dirty="0"/>
              <a:t>에서 서비스하는 </a:t>
            </a:r>
            <a:r>
              <a:rPr lang="en-US" altLang="ko-KR" dirty="0"/>
              <a:t>index.html </a:t>
            </a:r>
            <a:r>
              <a:rPr lang="ko-KR" altLang="en-US" dirty="0"/>
              <a:t>파일을 로컬로 복사</a:t>
            </a:r>
            <a:br>
              <a:rPr lang="en-US" altLang="ko-KR" dirty="0"/>
            </a:br>
            <a:r>
              <a:rPr lang="en-US" altLang="ko-KR" dirty="0"/>
              <a:t>k cp default/my-nginx-646554d7fd-gqsfh:usr/share/nginx/html/index.html ./index.html</a:t>
            </a:r>
          </a:p>
          <a:p>
            <a:r>
              <a:rPr lang="en-US" altLang="ko-KR" dirty="0"/>
              <a:t>index.html</a:t>
            </a:r>
            <a:r>
              <a:rPr lang="ko-KR" altLang="en-US" dirty="0"/>
              <a:t>을 편집하여 </a:t>
            </a:r>
            <a:r>
              <a:rPr lang="en-US" altLang="ko-KR" dirty="0"/>
              <a:t>Pod</a:t>
            </a:r>
            <a:r>
              <a:rPr lang="ko-KR" altLang="en-US" dirty="0"/>
              <a:t>간 </a:t>
            </a:r>
            <a:r>
              <a:rPr lang="en-US" altLang="ko-KR" dirty="0"/>
              <a:t>index.html </a:t>
            </a:r>
            <a:r>
              <a:rPr lang="ko-KR" altLang="en-US" dirty="0"/>
              <a:t>파일 내용을 다르게 구분해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편집한 </a:t>
            </a:r>
            <a:r>
              <a:rPr lang="en-US" altLang="ko-KR" dirty="0"/>
              <a:t>index.html </a:t>
            </a:r>
            <a:r>
              <a:rPr lang="ko-KR" altLang="en-US" dirty="0"/>
              <a:t>파일을 </a:t>
            </a:r>
            <a:r>
              <a:rPr lang="en-US" altLang="ko-KR" dirty="0"/>
              <a:t>Pod</a:t>
            </a:r>
            <a:r>
              <a:rPr lang="ko-KR" altLang="en-US" dirty="0"/>
              <a:t>로 복사</a:t>
            </a:r>
            <a:br>
              <a:rPr lang="en-US" altLang="ko-KR" dirty="0"/>
            </a:br>
            <a:r>
              <a:rPr lang="en-US" altLang="ko-KR" dirty="0"/>
              <a:t>k cp ./index.html default/my-nginx-646554d7fd-gqsfh:usr/share/nginx/html/index.html</a:t>
            </a:r>
          </a:p>
          <a:p>
            <a:r>
              <a:rPr lang="ko-KR" altLang="en-US" dirty="0"/>
              <a:t>해당 </a:t>
            </a:r>
            <a:r>
              <a:rPr lang="en-US" altLang="ko-KR" dirty="0"/>
              <a:t>Pod</a:t>
            </a:r>
            <a:r>
              <a:rPr lang="ko-KR" altLang="en-US" dirty="0"/>
              <a:t>로 진입하여 변경된 파일 확인</a:t>
            </a:r>
            <a:br>
              <a:rPr lang="en-US" altLang="ko-KR" dirty="0"/>
            </a:br>
            <a:r>
              <a:rPr lang="en-US" altLang="ko-KR" dirty="0"/>
              <a:t>k exec -it my-nginx-646554d7fd-gqsfh -- /bin/bash</a:t>
            </a:r>
          </a:p>
          <a:p>
            <a:r>
              <a:rPr lang="ko-KR" altLang="en-US" dirty="0"/>
              <a:t>접속 확인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89AEAB-0FCD-410A-A2A7-0A08C2A343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Pod &lt;-&gt; Local File Copy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DD266-F037-FC3D-E61A-823B23D9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850" y="8255000"/>
            <a:ext cx="7981950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620CE3-CA39-694F-FBD9-C6638C0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03" y="10172551"/>
            <a:ext cx="8420100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72497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D07B2F-4FE0-BC78-9D91-9BDBD0AB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126" y="3203600"/>
            <a:ext cx="9554572" cy="972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ference: https://bcho.tistory.com/tag/nodeport">
            <a:extLst>
              <a:ext uri="{FF2B5EF4-FFF2-40B4-BE49-F238E27FC236}">
                <a16:creationId xmlns:a16="http://schemas.microsoft.com/office/drawing/2014/main" id="{B1F44D21-E64B-7CAB-7411-5B5F11241F21}"/>
              </a:ext>
            </a:extLst>
          </p:cNvPr>
          <p:cNvSpPr txBox="1"/>
          <p:nvPr/>
        </p:nvSpPr>
        <p:spPr>
          <a:xfrm>
            <a:off x="13836274" y="12664894"/>
            <a:ext cx="7322517" cy="476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700"/>
            </a:pPr>
            <a:r>
              <a:rPr lang="ko-KR" altLang="en-US" dirty="0" err="1"/>
              <a:t>그림출처</a:t>
            </a:r>
            <a:r>
              <a:rPr dirty="0"/>
              <a:t>: </a:t>
            </a:r>
            <a:r>
              <a:rPr u="sng" dirty="0">
                <a:hlinkClick r:id="rId3"/>
              </a:rPr>
              <a:t>https://bcho.tistory.com/tag/nodeport</a:t>
            </a:r>
          </a:p>
        </p:txBody>
      </p:sp>
      <p:sp>
        <p:nvSpPr>
          <p:cNvPr id="8" name="Service">
            <a:extLst>
              <a:ext uri="{FF2B5EF4-FFF2-40B4-BE49-F238E27FC236}">
                <a16:creationId xmlns:a16="http://schemas.microsoft.com/office/drawing/2014/main" id="{9F2A5EA5-6BD5-83DD-D093-17625D9E7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Service</a:t>
            </a:r>
          </a:p>
        </p:txBody>
      </p:sp>
      <p:sp>
        <p:nvSpPr>
          <p:cNvPr id="9" name="Nodeport (expose network)">
            <a:extLst>
              <a:ext uri="{FF2B5EF4-FFF2-40B4-BE49-F238E27FC236}">
                <a16:creationId xmlns:a16="http://schemas.microsoft.com/office/drawing/2014/main" id="{74F96F1E-6257-4FDE-2BD5-D2EE1E9EDF65}"/>
              </a:ext>
            </a:extLst>
          </p:cNvPr>
          <p:cNvSpPr txBox="1">
            <a:spLocks/>
          </p:cNvSpPr>
          <p:nvPr/>
        </p:nvSpPr>
        <p:spPr>
          <a:xfrm>
            <a:off x="1219198" y="1638300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924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24" b="1" i="0" u="none" strike="noStrike" cap="none" spc="-42" baseline="0">
                <a:solidFill>
                  <a:srgbClr val="000000"/>
                </a:solidFill>
                <a:uFillTx/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r>
              <a:rPr lang="en-US" dirty="0" err="1"/>
              <a:t>Nodeport</a:t>
            </a:r>
            <a:r>
              <a:rPr lang="en-US" dirty="0"/>
              <a:t> (expose network)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1E2FA5-F54C-AE52-FB63-682FF37C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302" y="3203600"/>
            <a:ext cx="10347388" cy="972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ference: https://bcho.tistory.com/tag/nodeport">
            <a:extLst>
              <a:ext uri="{FF2B5EF4-FFF2-40B4-BE49-F238E27FC236}">
                <a16:creationId xmlns:a16="http://schemas.microsoft.com/office/drawing/2014/main" id="{00C01AC4-D6DF-4D05-0691-522BA6A58A7A}"/>
              </a:ext>
            </a:extLst>
          </p:cNvPr>
          <p:cNvSpPr txBox="1"/>
          <p:nvPr/>
        </p:nvSpPr>
        <p:spPr>
          <a:xfrm>
            <a:off x="2293928" y="12491562"/>
            <a:ext cx="9658135" cy="1224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defRPr sz="2700"/>
            </a:pPr>
            <a:r>
              <a:rPr lang="ko-KR" altLang="en-US" dirty="0" err="1"/>
              <a:t>그림출처</a:t>
            </a:r>
            <a:r>
              <a:rPr lang="en-US" dirty="0"/>
              <a:t>: https://m.blog.naver.com/PostView.naver?isHttpsRedirect=true&amp;blogId=freepsw&amp;logNo=221910012471</a:t>
            </a:r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176206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Service</a:t>
            </a:r>
          </a:p>
        </p:txBody>
      </p:sp>
      <p:sp>
        <p:nvSpPr>
          <p:cNvPr id="392" name="K apply -f nodeport.y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9717" indent="-529717" defTabSz="2365188">
              <a:spcBef>
                <a:spcPts val="2300"/>
              </a:spcBef>
              <a:defRPr sz="4268"/>
            </a:pPr>
            <a:r>
              <a:rPr dirty="0"/>
              <a:t>K apply -f </a:t>
            </a:r>
            <a:r>
              <a:rPr dirty="0" err="1"/>
              <a:t>nodeport.yml</a:t>
            </a:r>
            <a:endParaRPr dirty="0"/>
          </a:p>
          <a:p>
            <a:pPr marL="529717" indent="-529717" defTabSz="2365188">
              <a:spcBef>
                <a:spcPts val="2300"/>
              </a:spcBef>
              <a:defRPr sz="4268"/>
            </a:pPr>
            <a:endParaRPr dirty="0"/>
          </a:p>
          <a:p>
            <a:pPr marL="529717" indent="-529717" defTabSz="2365188">
              <a:spcBef>
                <a:spcPts val="2300"/>
              </a:spcBef>
              <a:defRPr sz="4268"/>
            </a:pPr>
            <a:endParaRPr dirty="0"/>
          </a:p>
          <a:p>
            <a:pPr marL="529717" indent="-529717" defTabSz="2365188">
              <a:spcBef>
                <a:spcPts val="2300"/>
              </a:spcBef>
              <a:defRPr sz="4268"/>
            </a:pPr>
            <a:r>
              <a:rPr dirty="0"/>
              <a:t>At worker node:</a:t>
            </a:r>
            <a:br>
              <a:rPr dirty="0"/>
            </a:br>
            <a:r>
              <a:rPr dirty="0"/>
              <a:t>curl </a:t>
            </a:r>
            <a:r>
              <a:rPr u="sng" dirty="0">
                <a:hlinkClick r:id="rId3"/>
              </a:rPr>
              <a:t>http://localhost:30101</a:t>
            </a:r>
            <a:r>
              <a:rPr dirty="0"/>
              <a:t> -&gt; OK</a:t>
            </a:r>
            <a:br>
              <a:rPr dirty="0"/>
            </a:br>
            <a:r>
              <a:rPr dirty="0"/>
              <a:t>curl </a:t>
            </a:r>
            <a:r>
              <a:rPr u="sng" dirty="0">
                <a:hlinkClick r:id="rId4"/>
              </a:rPr>
              <a:t>http://10.107.58.105</a:t>
            </a:r>
            <a:r>
              <a:rPr dirty="0"/>
              <a:t> -&gt; OK, service endpoint(k get ep my-nginx)</a:t>
            </a:r>
            <a:br>
              <a:rPr dirty="0"/>
            </a:br>
            <a:r>
              <a:rPr dirty="0">
                <a:solidFill>
                  <a:schemeClr val="accent5"/>
                </a:solidFill>
              </a:rPr>
              <a:t>curl </a:t>
            </a:r>
            <a:r>
              <a:rPr u="sng" dirty="0">
                <a:solidFill>
                  <a:schemeClr val="accent5"/>
                </a:solidFill>
                <a:hlinkClick r:id="rId5"/>
              </a:rPr>
              <a:t>http://10.107.58.105:30101</a:t>
            </a:r>
            <a:r>
              <a:rPr dirty="0">
                <a:solidFill>
                  <a:schemeClr val="accent5"/>
                </a:solidFill>
              </a:rPr>
              <a:t> -&gt; X (nonsense)</a:t>
            </a:r>
            <a:br>
              <a:rPr dirty="0">
                <a:solidFill>
                  <a:schemeClr val="accent5"/>
                </a:solidFill>
              </a:rPr>
            </a:br>
            <a:r>
              <a:rPr dirty="0">
                <a:solidFill>
                  <a:schemeClr val="accent5"/>
                </a:solidFill>
              </a:rPr>
              <a:t>curl </a:t>
            </a:r>
            <a:r>
              <a:rPr u="sng" dirty="0">
                <a:solidFill>
                  <a:schemeClr val="accent5"/>
                </a:solidFill>
                <a:hlinkClick r:id="rId6"/>
              </a:rPr>
              <a:t>http://10.244.1.115:30101</a:t>
            </a:r>
            <a:r>
              <a:rPr dirty="0">
                <a:solidFill>
                  <a:schemeClr val="accent5"/>
                </a:solidFill>
              </a:rPr>
              <a:t> -&gt; X(nonsense; service unreachable </a:t>
            </a:r>
            <a:br>
              <a:rPr dirty="0">
                <a:solidFill>
                  <a:schemeClr val="accent5"/>
                </a:solidFill>
              </a:rPr>
            </a:br>
            <a:r>
              <a:rPr dirty="0">
                <a:solidFill>
                  <a:schemeClr val="accent5"/>
                </a:solidFill>
              </a:rPr>
              <a:t>to each pod’s endpoint as </a:t>
            </a:r>
            <a:r>
              <a:rPr dirty="0" err="1">
                <a:solidFill>
                  <a:schemeClr val="accent5"/>
                </a:solidFill>
              </a:rPr>
              <a:t>nodeport</a:t>
            </a:r>
            <a:r>
              <a:rPr dirty="0">
                <a:solidFill>
                  <a:schemeClr val="accent5"/>
                </a:solidFill>
              </a:rPr>
              <a:t> can only be access through</a:t>
            </a:r>
            <a:br>
              <a:rPr dirty="0">
                <a:solidFill>
                  <a:schemeClr val="accent5"/>
                </a:solidFill>
              </a:rPr>
            </a:br>
            <a:r>
              <a:rPr dirty="0">
                <a:solidFill>
                  <a:schemeClr val="accent5"/>
                </a:solidFill>
              </a:rPr>
              <a:t>Node not Pod</a:t>
            </a:r>
            <a:r>
              <a:rPr dirty="0"/>
              <a:t>)</a:t>
            </a:r>
          </a:p>
        </p:txBody>
      </p:sp>
      <p:sp>
        <p:nvSpPr>
          <p:cNvPr id="393" name="Nodeport (expose network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Nodeport</a:t>
            </a:r>
            <a:r>
              <a:rPr dirty="0"/>
              <a:t> (expose network)</a:t>
            </a:r>
          </a:p>
        </p:txBody>
      </p:sp>
      <p:sp>
        <p:nvSpPr>
          <p:cNvPr id="394" name="apiVersion: apps/v1…"/>
          <p:cNvSpPr txBox="1"/>
          <p:nvPr/>
        </p:nvSpPr>
        <p:spPr>
          <a:xfrm>
            <a:off x="18446985" y="1830713"/>
            <a:ext cx="4255865" cy="1108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apps/v1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t>Deployment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selector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matchLabels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replicas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2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template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</a:t>
            </a:r>
            <a:r>
              <a:rPr>
                <a:solidFill>
                  <a:srgbClr val="569CD6"/>
                </a:solidFill>
              </a:rPr>
              <a:t>labels</a:t>
            </a:r>
            <a: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my-nginx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spec</a:t>
            </a:r>
            <a: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containers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-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my-nginx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nginx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ports</a:t>
            </a:r>
            <a: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  - </a:t>
            </a:r>
            <a:r>
              <a:t>containerPort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80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---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t>Service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NodePort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ports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- </a:t>
            </a:r>
            <a:r>
              <a:t>protocol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TCP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nodePort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30101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port</a:t>
            </a:r>
            <a:r>
              <a:t>: </a:t>
            </a:r>
            <a:r>
              <a:rPr>
                <a:solidFill>
                  <a:srgbClr val="B5CEA8"/>
                </a:solidFill>
              </a:rPr>
              <a:t>80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targetPort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80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selector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200"/>
              </a:lnSpc>
              <a:spcBef>
                <a:spcPts val="0"/>
              </a:spcBef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</a:p>
        </p:txBody>
      </p:sp>
      <p:sp>
        <p:nvSpPr>
          <p:cNvPr id="395" name="Reference: https://bcho.tistory.com/tag/nodeport"/>
          <p:cNvSpPr txBox="1"/>
          <p:nvPr/>
        </p:nvSpPr>
        <p:spPr>
          <a:xfrm>
            <a:off x="2581178" y="12419924"/>
            <a:ext cx="7790117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700"/>
            </a:pPr>
            <a:r>
              <a:rPr dirty="0"/>
              <a:t>Reference: </a:t>
            </a:r>
            <a:r>
              <a:rPr u="sng" dirty="0">
                <a:hlinkClick r:id="rId7"/>
              </a:rPr>
              <a:t>https://bcho.tistory.com/tag/nodeport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Service</a:t>
            </a:r>
          </a:p>
        </p:txBody>
      </p:sp>
      <p:sp>
        <p:nvSpPr>
          <p:cNvPr id="400" name="Nodeport, port, target por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Nodeport, port, target port</a:t>
            </a:r>
          </a:p>
        </p:txBody>
      </p:sp>
      <p:sp>
        <p:nvSpPr>
          <p:cNvPr id="401" name="Nodeport (expose network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Nodeport (expose network)</a:t>
            </a:r>
          </a:p>
        </p:txBody>
      </p:sp>
      <p:pic>
        <p:nvPicPr>
          <p:cNvPr id="402" name="스크린샷 2020-07-24 오후 2.59.14.png" descr="스크린샷 2020-07-24 오후 2.59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361" y="3321050"/>
            <a:ext cx="14592301" cy="986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직사각형 직사각형" descr="직사각형 직사각형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27789" y="9902960"/>
            <a:ext cx="14689446" cy="2008815"/>
          </a:xfrm>
          <a:prstGeom prst="rect">
            <a:avLst/>
          </a:prstGeom>
        </p:spPr>
      </p:pic>
      <p:sp>
        <p:nvSpPr>
          <p:cNvPr id="405" name="Source : https://stackoverflow.com/questions/49981601/difference-between-targetport-and-port-in-kubernetes-service-definition"/>
          <p:cNvSpPr txBox="1"/>
          <p:nvPr/>
        </p:nvSpPr>
        <p:spPr>
          <a:xfrm>
            <a:off x="5282507" y="13428420"/>
            <a:ext cx="8173455" cy="30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Source : </a:t>
            </a:r>
            <a:r>
              <a:rPr u="sng">
                <a:hlinkClick r:id="rId4"/>
              </a:rPr>
              <a:t>https://stackoverflow.com/questions/49981601/difference-between-targetport-and-port-in-kubernetes-service-definition</a:t>
            </a:r>
          </a:p>
        </p:txBody>
      </p:sp>
      <p:sp>
        <p:nvSpPr>
          <p:cNvPr id="406" name="Source : https://www.it-swarm-ko.tech/ko/kubernetes/kubernetes-%ec%84%9c%eb%b9%84%ec%8a%a4-%ec%a0%95%ec%9d%98%ec%97%90%ec%84%9c-targetport%ec%99%80-%ed%8f%ac%ed%8a%b8%ec%9d%98-%ec%b0%a8%ec%9d%b4%ec%a0%90/838752717/"/>
          <p:cNvSpPr txBox="1"/>
          <p:nvPr/>
        </p:nvSpPr>
        <p:spPr>
          <a:xfrm>
            <a:off x="5297676" y="13137291"/>
            <a:ext cx="17215397" cy="30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Source : </a:t>
            </a:r>
            <a:r>
              <a:rPr u="sng">
                <a:hlinkClick r:id="rId5"/>
              </a:rPr>
              <a:t>https://www.it-swarm-ko.tech/ko/kubernetes/kubernetes-%ec%84%9c%eb%b9%84%ec%8a%a4-%ec%a0%95%ec%9d%98%ec%97%90%ec%84%9c-targetport%ec%99%80-%ed%8f%ac%ed%8a%b8%ec%9d%98-%ec%b0%a8%ec%9d%b4%ec%a0%90/838752717/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ngress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Ingress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3582-D93C-20A5-F0DA-39EC7A52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Ingress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97EF05-9086-EDBD-4DCD-DD9250C1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4013200"/>
            <a:ext cx="21948577" cy="9128642"/>
          </a:xfrm>
        </p:spPr>
        <p:txBody>
          <a:bodyPr>
            <a:normAutofit/>
          </a:bodyPr>
          <a:lstStyle/>
          <a:p>
            <a:r>
              <a:rPr lang="da-DK" altLang="ko-KR" dirty="0"/>
              <a:t>wget https://raw.githubusercontent.com/kubernetes/ingress-nginx/controller-v1.7.1/deploy/static/provider/baremetal/deploy.yaml</a:t>
            </a:r>
          </a:p>
          <a:p>
            <a:r>
              <a:rPr lang="ko-KR" altLang="en-US" dirty="0"/>
              <a:t>상기 다운로드 파일을 아래와 같이 편집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 apply -f </a:t>
            </a:r>
            <a:r>
              <a:rPr lang="en-US" altLang="ko-KR" dirty="0" err="1"/>
              <a:t>deploy.yaml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4B8FDB-609D-1DA4-003D-ABA46410CC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hlinkClick r:id="rId3"/>
              </a:rPr>
              <a:t>https://kubernetes.github.io/ingress-nginx/deploy/#bare-metal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AF65B-F812-5CFD-02B0-A8505866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13" y="6858000"/>
            <a:ext cx="11210898" cy="458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6A097-44A9-D7F7-7F31-6712175A2975}"/>
              </a:ext>
            </a:extLst>
          </p:cNvPr>
          <p:cNvSpPr txBox="1"/>
          <p:nvPr/>
        </p:nvSpPr>
        <p:spPr>
          <a:xfrm>
            <a:off x="7506586" y="8255000"/>
            <a:ext cx="2096728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Wingdings" panose="05000000000000000000" pitchFamily="2" charset="2"/>
              </a:rPr>
              <a:t> </a:t>
            </a:r>
            <a:r>
              <a:rPr kumimoji="0" lang="ko-KR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Wingdings" panose="05000000000000000000" pitchFamily="2" charset="2"/>
              </a:rPr>
              <a:t>추가</a:t>
            </a: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Wingdings" panose="05000000000000000000" pitchFamily="2" charset="2"/>
              </a:rPr>
              <a:t>!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290478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26F2D-1BD2-C7EC-C36D-EA8AC209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ingress test</a:t>
            </a:r>
            <a:endParaRPr lang="ko-KR" altLang="en-US" dirty="0"/>
          </a:p>
        </p:txBody>
      </p:sp>
      <p:sp>
        <p:nvSpPr>
          <p:cNvPr id="5" name="Test.yml">
            <a:extLst>
              <a:ext uri="{FF2B5EF4-FFF2-40B4-BE49-F238E27FC236}">
                <a16:creationId xmlns:a16="http://schemas.microsoft.com/office/drawing/2014/main" id="{F068CF63-99D6-CC32-0C30-F2CB737ED634}"/>
              </a:ext>
            </a:extLst>
          </p:cNvPr>
          <p:cNvSpPr txBox="1"/>
          <p:nvPr/>
        </p:nvSpPr>
        <p:spPr>
          <a:xfrm>
            <a:off x="412239" y="2332155"/>
            <a:ext cx="1613917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 err="1"/>
              <a:t>Test.yml</a:t>
            </a:r>
            <a:endParaRPr dirty="0"/>
          </a:p>
        </p:txBody>
      </p:sp>
      <p:sp>
        <p:nvSpPr>
          <p:cNvPr id="6" name="root@kopo:~/project/ex08-ingress# k get ingress…">
            <a:extLst>
              <a:ext uri="{FF2B5EF4-FFF2-40B4-BE49-F238E27FC236}">
                <a16:creationId xmlns:a16="http://schemas.microsoft.com/office/drawing/2014/main" id="{1745B783-32BB-E48F-0FA2-AFFFC682EB9B}"/>
              </a:ext>
            </a:extLst>
          </p:cNvPr>
          <p:cNvSpPr txBox="1"/>
          <p:nvPr/>
        </p:nvSpPr>
        <p:spPr>
          <a:xfrm>
            <a:off x="10835502" y="8857431"/>
            <a:ext cx="10406695" cy="23185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400" dirty="0" err="1"/>
              <a:t>root@kopo</a:t>
            </a:r>
            <a:r>
              <a:rPr lang="en-US" sz="2400" dirty="0"/>
              <a:t>:~/project/ex08-ingress</a:t>
            </a:r>
            <a:r>
              <a:rPr lang="en-US" sz="2400" b="1" dirty="0"/>
              <a:t># k get ingress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NAME           CLASS    HOSTS                             ADDRESS        PORTS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my-nginx       &lt;none&gt;   my-nginx.192.168.56.4.sslip.io    192.168.56.4   80      12m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00" b="1">
                <a:solidFill>
                  <a:srgbClr val="0433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test-ingress   &lt;none&gt;   *                                 192.168.56.4   80      13m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/>
              <a:t>whoami-v1      &lt;none&gt;   v1.whoami.192.168.56.3.sslip.io   192.168.56.4   80      11m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 err="1"/>
              <a:t>root@kopo</a:t>
            </a:r>
            <a:r>
              <a:rPr sz="2400" dirty="0"/>
              <a:t>:~/project/ex08-ingress# </a:t>
            </a:r>
          </a:p>
        </p:txBody>
      </p:sp>
      <p:sp>
        <p:nvSpPr>
          <p:cNvPr id="7" name="If you got below error when executing “k apply -f test.yml”,…">
            <a:extLst>
              <a:ext uri="{FF2B5EF4-FFF2-40B4-BE49-F238E27FC236}">
                <a16:creationId xmlns:a16="http://schemas.microsoft.com/office/drawing/2014/main" id="{D6B96E6B-7B50-07E4-3CB0-F60B34C103D1}"/>
              </a:ext>
            </a:extLst>
          </p:cNvPr>
          <p:cNvSpPr txBox="1"/>
          <p:nvPr/>
        </p:nvSpPr>
        <p:spPr>
          <a:xfrm>
            <a:off x="10750238" y="5703431"/>
            <a:ext cx="17443878" cy="2315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500" b="1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If you got below error when executing “k apply -f </a:t>
            </a:r>
            <a:r>
              <a:rPr sz="2000" dirty="0" err="1"/>
              <a:t>test.yml</a:t>
            </a:r>
            <a:r>
              <a:rPr sz="2000" dirty="0"/>
              <a:t>”,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Error from server (</a:t>
            </a:r>
            <a:r>
              <a:rPr sz="2000" dirty="0" err="1"/>
              <a:t>InternalError</a:t>
            </a:r>
            <a:r>
              <a:rPr sz="2000" dirty="0"/>
              <a:t>): error when creating "STDIN": Internal error occurred: failed calling webhook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 "validate.nginx.ingress.kubernetes.io": Post </a:t>
            </a:r>
            <a:r>
              <a:rPr sz="2000" u="sng" dirty="0">
                <a:solidFill>
                  <a:srgbClr val="000000"/>
                </a:solidFill>
                <a:hlinkClick r:id="rId2"/>
              </a:rPr>
              <a:t>https://ingress-nginx-controller-admission.ingress-nginx.svc:443/extensions/v1beta1/ingresses?timeout=30s</a:t>
            </a:r>
            <a:r>
              <a:rPr sz="2000" dirty="0"/>
              <a:t>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 service "ingress-nginx-controller-admission" not found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Then you might have to delete </a:t>
            </a:r>
            <a:r>
              <a:rPr sz="2000" dirty="0" err="1"/>
              <a:t>ValidatingWebhookConfiguration</a:t>
            </a:r>
            <a:r>
              <a:rPr sz="2000" dirty="0"/>
              <a:t> (workaround)</a:t>
            </a:r>
          </a:p>
          <a:p>
            <a:pPr defTabSz="457200">
              <a:lnSpc>
                <a:spcPts val="3100"/>
              </a:lnSpc>
              <a:spcBef>
                <a:spcPts val="0"/>
              </a:spcBef>
              <a:defRPr sz="13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000" dirty="0" err="1"/>
              <a:t>kubectl</a:t>
            </a:r>
            <a:r>
              <a:rPr sz="2000" dirty="0"/>
              <a:t> delete -A </a:t>
            </a:r>
            <a:r>
              <a:rPr sz="2000" dirty="0" err="1"/>
              <a:t>ValidatingWebhookConfiguration</a:t>
            </a:r>
            <a:r>
              <a:rPr sz="2000" dirty="0"/>
              <a:t> ingress-nginx-admission</a:t>
            </a:r>
          </a:p>
        </p:txBody>
      </p:sp>
      <p:sp>
        <p:nvSpPr>
          <p:cNvPr id="8" name="apiVersion: networking.k8s.io/v1beta1…">
            <a:extLst>
              <a:ext uri="{FF2B5EF4-FFF2-40B4-BE49-F238E27FC236}">
                <a16:creationId xmlns:a16="http://schemas.microsoft.com/office/drawing/2014/main" id="{7CEC7229-2ED4-775C-51B8-82C3535108F8}"/>
              </a:ext>
            </a:extLst>
          </p:cNvPr>
          <p:cNvSpPr txBox="1"/>
          <p:nvPr/>
        </p:nvSpPr>
        <p:spPr>
          <a:xfrm>
            <a:off x="763597" y="2834605"/>
            <a:ext cx="8895064" cy="10695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 err="1">
                <a:solidFill>
                  <a:schemeClr val="tx1"/>
                </a:solidFill>
              </a:rPr>
              <a:t>apiVersion</a:t>
            </a:r>
            <a:r>
              <a:rPr lang="en-US" sz="3600" dirty="0">
                <a:solidFill>
                  <a:schemeClr val="tx1"/>
                </a:solidFill>
              </a:rPr>
              <a:t>: networking.k8s.io/v1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kind: Ingress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metadata: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name: test-ingress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annotations: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nginx.ingress.kubernetes.io/rewrite-target: /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spec: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rules: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- http: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paths: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- path: /</a:t>
            </a:r>
            <a:r>
              <a:rPr lang="en-US" sz="3600" dirty="0" err="1">
                <a:solidFill>
                  <a:schemeClr val="tx1"/>
                </a:solidFill>
              </a:rPr>
              <a:t>testpath</a:t>
            </a:r>
            <a:endParaRPr lang="en-US" sz="3600" dirty="0">
              <a:solidFill>
                <a:schemeClr val="tx1"/>
              </a:solidFill>
            </a:endParaRP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  </a:t>
            </a:r>
            <a:r>
              <a:rPr lang="en-US" sz="3600" dirty="0" err="1">
                <a:solidFill>
                  <a:schemeClr val="tx1"/>
                </a:solidFill>
              </a:rPr>
              <a:t>pathType</a:t>
            </a:r>
            <a:r>
              <a:rPr lang="en-US" sz="3600" dirty="0">
                <a:solidFill>
                  <a:schemeClr val="tx1"/>
                </a:solidFill>
              </a:rPr>
              <a:t>: Prefix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  backend: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    service: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      name: test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      port: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3600" dirty="0">
                <a:solidFill>
                  <a:schemeClr val="tx1"/>
                </a:solidFill>
              </a:rPr>
              <a:t>              number: 80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z="24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6808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In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Ingress</a:t>
            </a:r>
          </a:p>
        </p:txBody>
      </p:sp>
      <p:sp>
        <p:nvSpPr>
          <p:cNvPr id="422" name="K apply -f ingress.ym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 apply -f </a:t>
            </a:r>
            <a:r>
              <a:rPr lang="en-US" dirty="0" err="1"/>
              <a:t>ingress.yml</a:t>
            </a:r>
            <a:endParaRPr lang="en-US" dirty="0"/>
          </a:p>
        </p:txBody>
      </p:sp>
      <p:sp>
        <p:nvSpPr>
          <p:cNvPr id="423" name="Apply and tes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Apply and test</a:t>
            </a:r>
          </a:p>
        </p:txBody>
      </p:sp>
      <p:sp>
        <p:nvSpPr>
          <p:cNvPr id="432" name="root@kopo:~/project/ex08-ingress# k get all…"/>
          <p:cNvSpPr txBox="1"/>
          <p:nvPr/>
        </p:nvSpPr>
        <p:spPr>
          <a:xfrm>
            <a:off x="10705094" y="4144576"/>
            <a:ext cx="12008955" cy="4584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:~/project/ex08-ingress# </a:t>
            </a:r>
            <a:r>
              <a:rPr dirty="0">
                <a:solidFill>
                  <a:srgbClr val="0433FF"/>
                </a:solidFill>
              </a:rPr>
              <a:t>k get all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READY   STATUS    RESTARTS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pod/my-nginx-694b8667c5-9dbdq   1/1     Running   0          9m31s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pod/my-nginx-694b8667c5-r274z   1/1     Running   0          9m31s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TYPE        CLUSTER-IP      EXTERNAL-IP   PORT(S)     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service/</a:t>
            </a:r>
            <a:r>
              <a:rPr dirty="0" err="1"/>
              <a:t>kubernetes</a:t>
            </a:r>
            <a:r>
              <a:rPr dirty="0"/>
              <a:t>   </a:t>
            </a:r>
            <a:r>
              <a:rPr dirty="0" err="1"/>
              <a:t>ClusterIP</a:t>
            </a:r>
            <a:r>
              <a:rPr dirty="0"/>
              <a:t>   10.96.0.1       &lt;none&gt;        443/TCP        83d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service/my-nginx     </a:t>
            </a:r>
            <a:r>
              <a:rPr dirty="0" err="1"/>
              <a:t>NodePort</a:t>
            </a:r>
            <a:r>
              <a:rPr dirty="0"/>
              <a:t>    10.108.46.127   &lt;none&gt;        80:30850/TCP   9m31s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READY   UP-TO-DATE   AVAILABLE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deployment.apps</a:t>
            </a:r>
            <a:r>
              <a:rPr dirty="0"/>
              <a:t>/my-nginx   2/2     2            2           9m31s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 DESIRED   CURRENT   READY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replicaset.apps</a:t>
            </a:r>
            <a:r>
              <a:rPr dirty="0"/>
              <a:t>/my-nginx-694b8667c5   2         2         2       9m31s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:~/project/ex08-ingress# </a:t>
            </a:r>
            <a:r>
              <a:rPr dirty="0">
                <a:solidFill>
                  <a:srgbClr val="0433FF"/>
                </a:solidFill>
              </a:rPr>
              <a:t>k get ingress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CLASS    HOSTS                            ADDRESS        PORTS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my-nginx   &lt;none&gt;   my-nginx.192.168.56.4.sslip.io   192.168.56.4   80      9m38s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:~/project/ex08-ingress# </a:t>
            </a:r>
            <a:r>
              <a:rPr dirty="0">
                <a:solidFill>
                  <a:srgbClr val="0433FF"/>
                </a:solidFill>
              </a:rPr>
              <a:t>k get svc -n ingress-nginx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TYPE        CLUSTER-IP      EXTERNAL-IP   PORT(S)                      AGE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ingress-nginx-controller             </a:t>
            </a:r>
            <a:r>
              <a:rPr dirty="0" err="1"/>
              <a:t>NodePort</a:t>
            </a:r>
            <a:r>
              <a:rPr dirty="0"/>
              <a:t>    10.110.64.145   &lt;none&gt;        80:31064/TCP,443:32333/TCP   80d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ingress-nginx-controller-admission   </a:t>
            </a:r>
            <a:r>
              <a:rPr dirty="0" err="1"/>
              <a:t>ClusterIP</a:t>
            </a:r>
            <a:r>
              <a:rPr dirty="0"/>
              <a:t>   10.102.247.88   &lt;none&gt;        443/TCP                      80d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:~/project/ex08-ingress# </a:t>
            </a:r>
          </a:p>
        </p:txBody>
      </p:sp>
      <p:pic>
        <p:nvPicPr>
          <p:cNvPr id="433" name="스크린샷 2020-07-25 오후 9.53.42.png" descr="스크린샷 2020-07-25 오후 9.53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127" y="9444638"/>
            <a:ext cx="7277101" cy="3848101"/>
          </a:xfrm>
          <a:prstGeom prst="rect">
            <a:avLst/>
          </a:prstGeom>
          <a:ln w="139700">
            <a:solidFill>
              <a:srgbClr val="0433FF"/>
            </a:solidFill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C67CE9-7D49-C0D0-97FE-7981BB2AAE95}"/>
              </a:ext>
            </a:extLst>
          </p:cNvPr>
          <p:cNvSpPr txBox="1"/>
          <p:nvPr/>
        </p:nvSpPr>
        <p:spPr>
          <a:xfrm>
            <a:off x="1216223" y="5246915"/>
            <a:ext cx="9035143" cy="14875867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kind: Ingress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metadata: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name: my-nginx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annotations: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ingress.kubernetes.io/rewrite-target: "/"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ingress.kubernetes.io/</a:t>
            </a:r>
            <a:r>
              <a:rPr kumimoji="0" lang="en-US" altLang="ko-KR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ssl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-redirect: "false"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kubernetes.io/</a:t>
            </a:r>
            <a:r>
              <a:rPr kumimoji="0" lang="en-US" altLang="ko-KR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ingress.class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: "nginx"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spec: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rules: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- host: my-nginx.192.168.56.61.sslip.io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http: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paths: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- path: /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  </a:t>
            </a:r>
            <a:r>
              <a:rPr kumimoji="0" lang="en-US" altLang="ko-KR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pathType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: Prefix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  backend: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    service: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      name: my-nginx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      port: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              number: 80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7EF86-9744-56F5-AE44-820D076C8CFD}"/>
              </a:ext>
            </a:extLst>
          </p:cNvPr>
          <p:cNvSpPr txBox="1"/>
          <p:nvPr/>
        </p:nvSpPr>
        <p:spPr>
          <a:xfrm>
            <a:off x="17445603" y="11669157"/>
            <a:ext cx="5174493" cy="1272143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4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/>
              <a:t>※ worker </a:t>
            </a:r>
            <a:r>
              <a:rPr lang="ko-KR" altLang="en-US" sz="2000" dirty="0"/>
              <a:t>노드에서 </a:t>
            </a:r>
            <a:r>
              <a:rPr lang="en-US" altLang="ko-KR" sz="2000" dirty="0"/>
              <a:t>80 </a:t>
            </a:r>
            <a:r>
              <a:rPr lang="ko-KR" altLang="en-US" sz="2000" dirty="0"/>
              <a:t>포트 방화벽 해제 필수 </a:t>
            </a:r>
            <a:r>
              <a:rPr lang="en-US" altLang="ko-KR" sz="2000" dirty="0"/>
              <a:t>: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ufw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allow 80/</a:t>
            </a:r>
            <a:r>
              <a:rPr kumimoji="0" lang="en-US" altLang="ko-K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tcp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p &amp; Trouble Shooting"/>
          <p:cNvSpPr txBox="1"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/>
          <a:lstStyle/>
          <a:p>
            <a:r>
              <a:t>Tip &amp; Trouble Shooting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44BD92-DE94-F3FB-3F87-379096FB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77" y="4929678"/>
            <a:ext cx="7142297" cy="3700226"/>
          </a:xfrm>
          <a:prstGeom prst="rect">
            <a:avLst/>
          </a:prstGeom>
        </p:spPr>
      </p:pic>
      <p:sp>
        <p:nvSpPr>
          <p:cNvPr id="172" name="Network set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Network setup</a:t>
            </a:r>
          </a:p>
        </p:txBody>
      </p:sp>
      <p:sp>
        <p:nvSpPr>
          <p:cNvPr id="173" name="vi /etc/netplan/50-cloud-init.yaml…"/>
          <p:cNvSpPr txBox="1">
            <a:spLocks noGrp="1"/>
          </p:cNvSpPr>
          <p:nvPr>
            <p:ph type="body" idx="1"/>
          </p:nvPr>
        </p:nvSpPr>
        <p:spPr>
          <a:xfrm>
            <a:off x="1217711" y="2874790"/>
            <a:ext cx="21948578" cy="8483601"/>
          </a:xfrm>
          <a:prstGeom prst="rect">
            <a:avLst/>
          </a:prstGeom>
        </p:spPr>
        <p:txBody>
          <a:bodyPr/>
          <a:lstStyle/>
          <a:p>
            <a:r>
              <a:rPr lang="nb-NO" dirty="0"/>
              <a:t>check</a:t>
            </a:r>
            <a:br>
              <a:rPr lang="nb-NO" dirty="0"/>
            </a:br>
            <a:r>
              <a:rPr lang="nb-NO" dirty="0"/>
              <a:t> vi /etc/netplan/00-installer-config.yaml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5" name="NAT"/>
          <p:cNvSpPr txBox="1"/>
          <p:nvPr/>
        </p:nvSpPr>
        <p:spPr>
          <a:xfrm>
            <a:off x="10839200" y="5341348"/>
            <a:ext cx="916535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NAT</a:t>
            </a:r>
          </a:p>
        </p:txBody>
      </p:sp>
      <p:sp>
        <p:nvSpPr>
          <p:cNvPr id="176" name="Host-Only Adapter"/>
          <p:cNvSpPr txBox="1"/>
          <p:nvPr/>
        </p:nvSpPr>
        <p:spPr>
          <a:xfrm>
            <a:off x="9499300" y="6238001"/>
            <a:ext cx="3596336" cy="6604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Host-Only Adapter</a:t>
            </a:r>
          </a:p>
        </p:txBody>
      </p:sp>
      <p:sp>
        <p:nvSpPr>
          <p:cNvPr id="177" name="선"/>
          <p:cNvSpPr/>
          <p:nvPr/>
        </p:nvSpPr>
        <p:spPr>
          <a:xfrm flipH="1">
            <a:off x="5370851" y="5712677"/>
            <a:ext cx="5520629" cy="235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78" name="선"/>
          <p:cNvSpPr/>
          <p:nvPr/>
        </p:nvSpPr>
        <p:spPr>
          <a:xfrm flipH="1">
            <a:off x="5830359" y="6539362"/>
            <a:ext cx="3596338" cy="8331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83" name="Master"/>
          <p:cNvSpPr txBox="1"/>
          <p:nvPr/>
        </p:nvSpPr>
        <p:spPr>
          <a:xfrm>
            <a:off x="6960868" y="4151884"/>
            <a:ext cx="1882903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Master</a:t>
            </a:r>
          </a:p>
        </p:txBody>
      </p:sp>
      <p:sp>
        <p:nvSpPr>
          <p:cNvPr id="186" name="Reference : https://kubernetes.io/docs/concepts/extend-kubernetes/compute-storage-net/network-plugins/#network-plugin-requirements"/>
          <p:cNvSpPr txBox="1"/>
          <p:nvPr/>
        </p:nvSpPr>
        <p:spPr>
          <a:xfrm>
            <a:off x="9766714" y="13122270"/>
            <a:ext cx="1446936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 i="1"/>
            </a:pPr>
            <a:r>
              <a:t>Reference : </a:t>
            </a:r>
            <a:r>
              <a:rPr u="sng">
                <a:hlinkClick r:id="rId3"/>
              </a:rPr>
              <a:t>https://kubernetes.io/docs/concepts/extend-kubernetes/compute-storage-net/network-plugins/#network-plugin-requirements</a:t>
            </a:r>
          </a:p>
        </p:txBody>
      </p:sp>
      <p:sp>
        <p:nvSpPr>
          <p:cNvPr id="187" name="After editing, type this on cmd:                                 netplan apply"/>
          <p:cNvSpPr txBox="1"/>
          <p:nvPr/>
        </p:nvSpPr>
        <p:spPr>
          <a:xfrm>
            <a:off x="1443933" y="11529989"/>
            <a:ext cx="3239669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dirty="0" err="1"/>
              <a:t>netplan</a:t>
            </a:r>
            <a:r>
              <a:rPr dirty="0"/>
              <a:t> apply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og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 search</a:t>
            </a:r>
          </a:p>
        </p:txBody>
      </p:sp>
      <p:sp>
        <p:nvSpPr>
          <p:cNvPr id="441" name="kubectl logs [pod name] -n kube-system ex&gt; kubectl logs coredns-383838-fh38fh8 -n kube-syst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kubectl logs [pod name] -n kube-system</a:t>
            </a:r>
            <a:br/>
            <a:r>
              <a:t>ex&gt; kubectl logs coredns-383838-fh38fh8 -n kube-system</a:t>
            </a:r>
          </a:p>
          <a:p>
            <a:r>
              <a:t>kubectl describe nodes</a:t>
            </a:r>
          </a:p>
        </p:txBody>
      </p:sp>
      <p:sp>
        <p:nvSpPr>
          <p:cNvPr id="442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When you change network plugi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you change network plugin…</a:t>
            </a:r>
          </a:p>
        </p:txBody>
      </p:sp>
      <p:sp>
        <p:nvSpPr>
          <p:cNvPr id="445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Pods failed to start after switch cni plugin from flannel to calico and then flann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Pods failed to start after switch cni plugin from flannel to calico and then flannel</a:t>
            </a:r>
          </a:p>
        </p:txBody>
      </p:sp>
      <p:pic>
        <p:nvPicPr>
          <p:cNvPr id="447" name="스크린샷 2020-07-21 오후 2.48.13.png" descr="스크린샷 2020-07-21 오후 2.48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8" y="4042314"/>
            <a:ext cx="15374766" cy="842537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48" name="직사각형 직사각형" descr="직사각형 직사각형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36725" y="8201892"/>
            <a:ext cx="10335015" cy="1135582"/>
          </a:xfrm>
          <a:prstGeom prst="rect">
            <a:avLst/>
          </a:prstGeom>
        </p:spPr>
      </p:pic>
      <p:sp>
        <p:nvSpPr>
          <p:cNvPr id="450" name="Reference : https://stackoverflow.com/questions/53900779/pods-failed-to-start-after-switch-cni-plugin-from-flannel-to-calico-and-then-fla"/>
          <p:cNvSpPr txBox="1"/>
          <p:nvPr/>
        </p:nvSpPr>
        <p:spPr>
          <a:xfrm>
            <a:off x="9334501" y="13014216"/>
            <a:ext cx="14564107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 i="1"/>
            </a:lvl1pPr>
          </a:lstStyle>
          <a:p>
            <a:r>
              <a:t>Reference : https://stackoverflow.com/questions/53900779/pods-failed-to-start-after-switch-cni-plugin-from-flannel-to-calico-and-then-fla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When you lost toke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you lost token…</a:t>
            </a:r>
          </a:p>
        </p:txBody>
      </p:sp>
      <p:sp>
        <p:nvSpPr>
          <p:cNvPr id="453" name="kubeadm token li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2316421">
              <a:spcBef>
                <a:spcPts val="2200"/>
              </a:spcBef>
              <a:defRPr sz="4180"/>
            </a:pPr>
            <a:r>
              <a:t>kubeadm token list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endParaRPr/>
          </a:p>
          <a:p>
            <a:pPr marL="518794" indent="-518794" defTabSz="2316421">
              <a:spcBef>
                <a:spcPts val="2200"/>
              </a:spcBef>
              <a:defRPr sz="4180"/>
            </a:pPr>
            <a:endParaRPr/>
          </a:p>
          <a:p>
            <a:pPr marL="518794" indent="-518794" defTabSz="2316421">
              <a:spcBef>
                <a:spcPts val="2200"/>
              </a:spcBef>
              <a:defRPr sz="4180"/>
            </a:pPr>
            <a:endParaRPr/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openssl x509 -pubkey -in /etc/kubernetes/pki/ca.crt | openssl rsa -pubin -outform der 2&gt;/dev/null | openssl dgst -sha256 -hex | sed 's/^.* //‘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endParaRPr/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If you want to create new token;</a:t>
            </a:r>
            <a:br/>
            <a:r>
              <a:t>$ kubeadm token create</a:t>
            </a:r>
          </a:p>
        </p:txBody>
      </p:sp>
      <p:sp>
        <p:nvSpPr>
          <p:cNvPr id="454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457" name="kubeadm join 192.168.56.3:6443 --token iyees9.hc9x59uz97a71rio \…"/>
          <p:cNvGrpSpPr/>
          <p:nvPr/>
        </p:nvGrpSpPr>
        <p:grpSpPr>
          <a:xfrm>
            <a:off x="3268057" y="5920561"/>
            <a:ext cx="16782158" cy="1587501"/>
            <a:chOff x="0" y="0"/>
            <a:chExt cx="16782157" cy="1587500"/>
          </a:xfrm>
        </p:grpSpPr>
        <p:sp>
          <p:nvSpPr>
            <p:cNvPr id="456" name="kubeadm join 192.168.56.3:6443 --token iyees9.hc9x59uz97a71rio \…"/>
            <p:cNvSpPr txBox="1"/>
            <p:nvPr/>
          </p:nvSpPr>
          <p:spPr>
            <a:xfrm>
              <a:off x="38100" y="38100"/>
              <a:ext cx="16705958" cy="1511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kubeadm join 192.168.56.3:6443 --token iyees9.hc9x59uz97a71rio \</a:t>
              </a:r>
            </a:p>
            <a:p>
              <a:pPr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--discovery-token-ca-cert-hash sha256:a5bb90c91a4863d1615c083f8eac0df8ca8ca1fa571fc73a8d866ccc60705ace </a:t>
              </a:r>
            </a:p>
          </p:txBody>
        </p:sp>
        <p:pic>
          <p:nvPicPr>
            <p:cNvPr id="455" name="kubeadm join 192.168.56.3:6443 --token iyees9.hc9x59uz97a71rio \… kubeadm join 192.168.56.3:6443 --token iyees9.hc9x59uz97a71rio \    --discovery-token-ca-cert-hash sha256:a5bb90c91a4863d1615c083f8eac0df8ca8ca1fa571fc73a8d866ccc60705ace " descr="kubeadm join 192.168.56.3:6443 --token iyees9.hc9x59uz97a71rio \… kubeadm join 192.168.56.3:6443 --token iyees9.hc9x59uz97a71rio \    --discovery-token-ca-cert-hash sha256:a5bb90c91a4863d1615c083f8eac0df8ca8ca1fa571fc73a8d866ccc60705ace 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6782158" cy="1587500"/>
            </a:xfrm>
            <a:prstGeom prst="rect">
              <a:avLst/>
            </a:prstGeom>
            <a:effectLst/>
          </p:spPr>
        </p:pic>
      </p:grpSp>
      <p:pic>
        <p:nvPicPr>
          <p:cNvPr id="458" name="직사각형 직사각형" descr="직사각형 직사각형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219" y="5770665"/>
            <a:ext cx="5561049" cy="908813"/>
          </a:xfrm>
          <a:prstGeom prst="rect">
            <a:avLst/>
          </a:prstGeom>
        </p:spPr>
      </p:pic>
      <p:sp>
        <p:nvSpPr>
          <p:cNvPr id="460" name="선"/>
          <p:cNvSpPr/>
          <p:nvPr/>
        </p:nvSpPr>
        <p:spPr>
          <a:xfrm>
            <a:off x="6984436" y="4674465"/>
            <a:ext cx="5237227" cy="113813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pic>
        <p:nvPicPr>
          <p:cNvPr id="461" name="직사각형 직사각형" descr="직사각형 직사각형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78" y="6906162"/>
            <a:ext cx="16611245" cy="908813"/>
          </a:xfrm>
          <a:prstGeom prst="rect">
            <a:avLst/>
          </a:prstGeom>
        </p:spPr>
      </p:pic>
      <p:sp>
        <p:nvSpPr>
          <p:cNvPr id="463" name="선"/>
          <p:cNvSpPr/>
          <p:nvPr/>
        </p:nvSpPr>
        <p:spPr>
          <a:xfrm flipH="1" flipV="1">
            <a:off x="13097438" y="7900555"/>
            <a:ext cx="2643762" cy="170090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oreDNS malfunc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CoreDNS malfunctioning</a:t>
            </a:r>
          </a:p>
        </p:txBody>
      </p:sp>
      <p:sp>
        <p:nvSpPr>
          <p:cNvPr id="466" name="https://www.it-swarm-ko.tech/ko/docker/kubernetes-클러스터에서-coredns가-실행되지-않습니다/806878349/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https://www.it-swarm-ko.tech/ko/docker/kubernetes-클러스터에서-coredns가-실행되지-않습니다/806878349/</a:t>
            </a:r>
          </a:p>
          <a:p>
            <a:r>
              <a:rPr u="sng">
                <a:hlinkClick r:id="rId3"/>
              </a:rPr>
              <a:t>https://waspro.tistory.com/564</a:t>
            </a:r>
          </a:p>
        </p:txBody>
      </p:sp>
      <p:sp>
        <p:nvSpPr>
          <p:cNvPr id="467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361188">
              <a:defRPr sz="4424" b="0" spc="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What should I do to bring my cluster up automatically after a host machine restart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z="4788" spc="-47"/>
            </a:lvl1pPr>
          </a:lstStyle>
          <a:p>
            <a:r>
              <a:t>What should I do to bring my cluster up automatically after a host machine restart ?</a:t>
            </a:r>
          </a:p>
        </p:txBody>
      </p:sp>
      <p:sp>
        <p:nvSpPr>
          <p:cNvPr id="470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Reference : https://stackoverflow.com/questions/51375940/kubernetes-master-node-is-down-after-restarting-host-machine"/>
          <p:cNvSpPr txBox="1"/>
          <p:nvPr/>
        </p:nvSpPr>
        <p:spPr>
          <a:xfrm>
            <a:off x="10018838" y="13032226"/>
            <a:ext cx="12829033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 i="1"/>
            </a:pPr>
            <a:r>
              <a:t>Reference : </a:t>
            </a:r>
            <a:r>
              <a:rPr u="sng">
                <a:hlinkClick r:id="rId2"/>
              </a:rPr>
              <a:t>https://stackoverflow.com/questions/51375940/kubernetes-master-node-is-down-after-restarting-host-machine</a:t>
            </a:r>
          </a:p>
        </p:txBody>
      </p:sp>
      <p:pic>
        <p:nvPicPr>
          <p:cNvPr id="473" name="스크린샷 2020-07-21 오후 4.49.28.png" descr="스크린샷 2020-07-21 오후 4.49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08" y="4026913"/>
            <a:ext cx="10749169" cy="8602256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4" name="직사각형 직사각형" descr="직사각형 직사각형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56194" y="5788674"/>
            <a:ext cx="5561048" cy="908813"/>
          </a:xfrm>
          <a:prstGeom prst="rect">
            <a:avLst/>
          </a:prstGeom>
        </p:spPr>
      </p:pic>
      <p:pic>
        <p:nvPicPr>
          <p:cNvPr id="476" name="직사각형 직사각형" descr="직사각형 직사각형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56194" y="7104260"/>
            <a:ext cx="5561048" cy="9088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annot connect to the Docker daem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Cannot connect to the Docker daemon </a:t>
            </a:r>
          </a:p>
        </p:txBody>
      </p:sp>
      <p:sp>
        <p:nvSpPr>
          <p:cNvPr id="480" name="Error Message :  Cannot connect to the Docker daemon at unix:///var/run/docker.sock. Is the docker daemon runnin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 Message : </a:t>
            </a:r>
            <a:br/>
            <a:r>
              <a:t>Cannot connect to the Docker daemon at unix:///var/run/docker.sock. Is the docker daemon running?</a:t>
            </a:r>
            <a:br/>
            <a:endParaRPr/>
          </a:p>
          <a:p>
            <a:r>
              <a:t>$sudo systemctl status docker </a:t>
            </a:r>
          </a:p>
          <a:p>
            <a:r>
              <a:t>$sudo systemctl start docker</a:t>
            </a:r>
          </a:p>
          <a:p>
            <a:r>
              <a:t>$sudo systemctl enable docker</a:t>
            </a:r>
          </a:p>
        </p:txBody>
      </p:sp>
      <p:sp>
        <p:nvSpPr>
          <p:cNvPr id="481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Probably docker stopped"/>
          <p:cNvSpPr txBox="1"/>
          <p:nvPr/>
        </p:nvSpPr>
        <p:spPr>
          <a:xfrm>
            <a:off x="10302399" y="7593549"/>
            <a:ext cx="3779203" cy="5937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500"/>
            </a:lvl1pPr>
          </a:lstStyle>
          <a:p>
            <a:r>
              <a:t>Probably docker stopped</a:t>
            </a:r>
          </a:p>
        </p:txBody>
      </p:sp>
      <p:sp>
        <p:nvSpPr>
          <p:cNvPr id="483" name="선"/>
          <p:cNvSpPr/>
          <p:nvPr/>
        </p:nvSpPr>
        <p:spPr>
          <a:xfrm>
            <a:off x="9746968" y="7939057"/>
            <a:ext cx="5405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od connection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Pod connection error</a:t>
            </a:r>
          </a:p>
        </p:txBody>
      </p:sp>
      <p:sp>
        <p:nvSpPr>
          <p:cNvPr id="486" name="root@kopo:~/project/ex02# k exec -it two-containers -c nginx-container -- /bin/bash  error: unable to upgrade connection: pod does not exis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root@kopo</a:t>
            </a:r>
            <a:r>
              <a:rPr dirty="0"/>
              <a:t>:~/project/ex02# k exec -it two-containers -c nginx-container -- /bin/bash</a:t>
            </a:r>
            <a:br>
              <a:rPr dirty="0"/>
            </a:br>
            <a:br>
              <a:rPr dirty="0"/>
            </a:br>
            <a:r>
              <a:rPr dirty="0">
                <a:solidFill>
                  <a:schemeClr val="accent5"/>
                </a:solidFill>
              </a:rPr>
              <a:t>error: unable to upgrade connection: pod does not exist</a:t>
            </a:r>
          </a:p>
        </p:txBody>
      </p:sp>
      <p:sp>
        <p:nvSpPr>
          <p:cNvPr id="487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8" name="스크린샷 2020-07-23 오후 9.43.17.png" descr="스크린샷 2020-07-23 오후 9.43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9" y="6702561"/>
            <a:ext cx="10371650" cy="6240569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89" name="Conf 파일에…"/>
          <p:cNvSpPr txBox="1"/>
          <p:nvPr/>
        </p:nvSpPr>
        <p:spPr>
          <a:xfrm>
            <a:off x="11189414" y="8187842"/>
            <a:ext cx="11978371" cy="168441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500"/>
            </a:pPr>
            <a:r>
              <a:t>Conf 파일에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Environment="KUBELET_EXTRA_ARGS=--node-ip=&lt;worker IP address&gt;”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추가하고 서비스 재시작</a:t>
            </a:r>
          </a:p>
        </p:txBody>
      </p:sp>
      <p:sp>
        <p:nvSpPr>
          <p:cNvPr id="490" name="Source : https://github.com/kubernetes/kubernetes/issues/63702"/>
          <p:cNvSpPr txBox="1"/>
          <p:nvPr/>
        </p:nvSpPr>
        <p:spPr>
          <a:xfrm>
            <a:off x="14935257" y="12996208"/>
            <a:ext cx="929576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500"/>
            </a:pPr>
            <a:r>
              <a:t>Source : </a:t>
            </a:r>
            <a:r>
              <a:rPr u="sng">
                <a:hlinkClick r:id="rId3"/>
              </a:rPr>
              <a:t>https://github.com/kubernetes/kubernetes/issues/63702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Nginx Ingress web hook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Nginx Ingress web hook error</a:t>
            </a:r>
          </a:p>
        </p:txBody>
      </p:sp>
      <p:sp>
        <p:nvSpPr>
          <p:cNvPr id="493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ource : https://stackoverflow.com/questions/61365202/nginx-ingress-service-ingress-nginx-controller-admission-not-found"/>
          <p:cNvSpPr txBox="1"/>
          <p:nvPr/>
        </p:nvSpPr>
        <p:spPr>
          <a:xfrm>
            <a:off x="9586625" y="13068244"/>
            <a:ext cx="14204189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t>Source : </a:t>
            </a:r>
            <a:r>
              <a:rPr u="sng">
                <a:hlinkClick r:id="rId2"/>
              </a:rPr>
              <a:t>https://stackoverflow.com/questions/61365202/nginx-ingress-service-ingress-nginx-controller-admission-not-found</a:t>
            </a:r>
          </a:p>
        </p:txBody>
      </p:sp>
      <p:pic>
        <p:nvPicPr>
          <p:cNvPr id="496" name="스크린샷 2020-07-24 오후 10.01.24.png" descr="스크린샷 2020-07-24 오후 10.01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60" y="3511550"/>
            <a:ext cx="9690101" cy="9486900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97" name="Error from server (InternalError): error when creating &quot;STDIN&quot;: Internal error occurred: failed calling webhook…"/>
          <p:cNvSpPr txBox="1"/>
          <p:nvPr/>
        </p:nvSpPr>
        <p:spPr>
          <a:xfrm>
            <a:off x="10612517" y="5828680"/>
            <a:ext cx="13016540" cy="13843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Error from server (InternalError): error when creating "STDIN": Internal error occurred: failed calling webhook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"validate.nginx.ingress.kubernetes.io": Post </a:t>
            </a:r>
            <a:r>
              <a:rPr u="sng">
                <a:solidFill>
                  <a:srgbClr val="000000"/>
                </a:solidFill>
                <a:hlinkClick r:id="rId4"/>
              </a:rPr>
              <a:t>https://ingress-nginx-controller-admission.ingress-nginx.svc:443/extensions/v1beta1/ingresses?timeout=30s</a:t>
            </a:r>
            <a:r>
              <a:t>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service "ingress-nginx-controller-admission" not found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Then you might have to delete ValidatingWebhookConfiguration (workaround)</a:t>
            </a:r>
          </a:p>
          <a:p>
            <a:pPr defTabSz="457200">
              <a:lnSpc>
                <a:spcPts val="3100"/>
              </a:lnSpc>
              <a:spcBef>
                <a:spcPts val="0"/>
              </a:spcBef>
              <a:defRPr sz="13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kubectl delete -A ValidatingWebhookConfiguration ingress-nginx-admission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슬라이드 제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root@kopo:~/project/ex08-ingress# k exec -it po/ingress-nginx-controller-7fd7d8df56-qpvlr -n ingress-nginx -- /bin/bas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:~/project/ex08-ingress# </a:t>
            </a:r>
            <a:r>
              <a:rPr b="1" dirty="0">
                <a:solidFill>
                  <a:srgbClr val="0433FF"/>
                </a:solidFill>
              </a:rPr>
              <a:t>k exec -it po/ingress-nginx-controller-7fd7d8df56-qpvlr -n ingress-nginx -- /bin/bash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endParaRPr b="1" dirty="0">
              <a:solidFill>
                <a:srgbClr val="0433FF"/>
              </a:solidFill>
            </a:endParaR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bash-5.0$</a:t>
            </a:r>
            <a:r>
              <a:rPr b="1" dirty="0">
                <a:solidFill>
                  <a:srgbClr val="0433FF"/>
                </a:solidFill>
              </a:rPr>
              <a:t> curl http://localhost/users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&lt;!DOCTYPE html&gt;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&lt;html&gt;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&lt;head&gt;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&lt;style type="text/</a:t>
            </a:r>
            <a:r>
              <a:rPr dirty="0" err="1"/>
              <a:t>css</a:t>
            </a:r>
            <a:r>
              <a:rPr dirty="0"/>
              <a:t>"&gt;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body { text-align:center;font-family:helvetica,arial;font-size:22px;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color:#888;margin:20px}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#c {margin:0 auto;width:500px;text-align:left}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&lt;/style&gt;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&lt;/head&gt;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&lt;body&gt;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&lt;h2&gt;Sinatra </a:t>
            </a:r>
            <a:r>
              <a:rPr dirty="0" err="1"/>
              <a:t>doesn&amp;rsquo;t</a:t>
            </a:r>
            <a:r>
              <a:rPr dirty="0"/>
              <a:t> know this ditty.&lt;/h2&gt;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&lt;</a:t>
            </a:r>
            <a:r>
              <a:rPr dirty="0" err="1"/>
              <a:t>img</a:t>
            </a:r>
            <a:r>
              <a:rPr dirty="0"/>
              <a:t> </a:t>
            </a:r>
            <a:r>
              <a:rPr dirty="0" err="1"/>
              <a:t>src</a:t>
            </a:r>
            <a:r>
              <a:rPr dirty="0"/>
              <a:t>='http://localhost/__</a:t>
            </a:r>
            <a:r>
              <a:rPr dirty="0" err="1"/>
              <a:t>sinatra</a:t>
            </a:r>
            <a:r>
              <a:rPr dirty="0"/>
              <a:t>__/404.png'&gt;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&lt;div id="c"&gt;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Try this: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&lt;pre&gt;get &amp;#x27;&amp;#x2F;users&amp;#x27; do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&amp;</a:t>
            </a:r>
            <a:r>
              <a:rPr dirty="0" err="1"/>
              <a:t>quot;Hello</a:t>
            </a:r>
            <a:r>
              <a:rPr dirty="0"/>
              <a:t> </a:t>
            </a:r>
            <a:r>
              <a:rPr dirty="0" err="1"/>
              <a:t>World&amp;quot</a:t>
            </a:r>
            <a:r>
              <a:rPr dirty="0"/>
              <a:t>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end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&lt;/pre&gt;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&lt;/div&gt;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&lt;/body&gt;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&lt;/html&gt;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root@kopo</a:t>
            </a:r>
            <a:r>
              <a:rPr dirty="0"/>
              <a:t>:~/project/ex08-ingress# </a:t>
            </a:r>
            <a:r>
              <a:rPr b="1" dirty="0" err="1">
                <a:solidFill>
                  <a:srgbClr val="0433FF"/>
                </a:solidFill>
              </a:rPr>
              <a:t>kubectl</a:t>
            </a:r>
            <a:r>
              <a:rPr b="1" dirty="0">
                <a:solidFill>
                  <a:srgbClr val="0433FF"/>
                </a:solidFill>
              </a:rPr>
              <a:t> get svc -n ingress-nginx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NAME                                 TYPE        CLUSTER-IP      EXTERNAL-IP   PORT(S)                      AGE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ingress-nginx-controller             </a:t>
            </a:r>
            <a:r>
              <a:rPr dirty="0" err="1"/>
              <a:t>NodePort</a:t>
            </a:r>
            <a:r>
              <a:rPr dirty="0"/>
              <a:t>    10.110.64.145   &lt;none&gt;        80:31064/TCP,443:32333/TCP   110m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ingress-nginx-controller-admission   </a:t>
            </a:r>
            <a:r>
              <a:rPr dirty="0" err="1"/>
              <a:t>ClusterIP</a:t>
            </a:r>
            <a:r>
              <a:rPr dirty="0"/>
              <a:t>   10.102.247.88   &lt;none&gt;        443/TCP                      110m</a:t>
            </a:r>
          </a:p>
        </p:txBody>
      </p:sp>
      <p:sp>
        <p:nvSpPr>
          <p:cNvPr id="501" name="Ingress-nginx controller check if it is service proper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Ingress-nginx controller check if it is service properly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Nginx ingress controller - connection refu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Nginx ingress controller - connection refused</a:t>
            </a:r>
          </a:p>
        </p:txBody>
      </p:sp>
      <p:sp>
        <p:nvSpPr>
          <p:cNvPr id="504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6" name="Source : https://groups.google.com/forum/#!topic/kubernetes-users/arfGJnxlauU"/>
          <p:cNvSpPr txBox="1"/>
          <p:nvPr/>
        </p:nvSpPr>
        <p:spPr>
          <a:xfrm>
            <a:off x="13786327" y="12888638"/>
            <a:ext cx="1036034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5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Source : </a:t>
            </a:r>
            <a:r>
              <a:rPr>
                <a:hlinkClick r:id="rId3"/>
              </a:rPr>
              <a:t>https://groups.google.com/forum/#!topic/kubernetes-users/arfGJnxlauU</a:t>
            </a:r>
          </a:p>
        </p:txBody>
      </p:sp>
      <p:pic>
        <p:nvPicPr>
          <p:cNvPr id="507" name="스크린샷 2020-07-25 오전 12.57.56.png" descr="스크린샷 2020-07-25 오전 12.57.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66" y="3996621"/>
            <a:ext cx="16801484" cy="4396651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08" name="apiVersion: apps/v1…"/>
          <p:cNvSpPr txBox="1"/>
          <p:nvPr/>
        </p:nvSpPr>
        <p:spPr>
          <a:xfrm>
            <a:off x="18659180" y="4562540"/>
            <a:ext cx="5288081" cy="78486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apiVersion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apps/v1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kind</a:t>
            </a:r>
            <a:r>
              <a:rPr>
                <a:solidFill>
                  <a:srgbClr val="D4D4D4"/>
                </a:solidFill>
              </a:rPr>
              <a:t>: </a:t>
            </a:r>
            <a:r>
              <a:t>Deployment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spec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selector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matchLabels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: </a:t>
            </a:r>
            <a:r>
              <a:t>my-nginx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replicas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2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</a:t>
            </a:r>
            <a:r>
              <a:t>template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</a:t>
            </a:r>
            <a:r>
              <a:t>metadata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</a:t>
            </a:r>
            <a:r>
              <a:rPr>
                <a:solidFill>
                  <a:srgbClr val="569CD6"/>
                </a:solidFill>
              </a:rPr>
              <a:t>labels</a:t>
            </a:r>
            <a: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run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my-nginx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spec</a:t>
            </a:r>
            <a: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hostNetwork</a:t>
            </a:r>
            <a:r>
              <a:rPr>
                <a:solidFill>
                  <a:srgbClr val="D4D4D4"/>
                </a:solidFill>
              </a:rPr>
              <a:t>: </a:t>
            </a:r>
            <a:r>
              <a:t>true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</a:t>
            </a:r>
            <a:r>
              <a:t>containers</a:t>
            </a:r>
            <a:r>
              <a:rPr>
                <a:solidFill>
                  <a:srgbClr val="D4D4D4"/>
                </a:solidFill>
              </a:rP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- </a:t>
            </a:r>
            <a:r>
              <a:rPr>
                <a:solidFill>
                  <a:srgbClr val="569CD6"/>
                </a:solidFill>
              </a:rPr>
              <a:t>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my-nginx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nginx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ports</a:t>
            </a:r>
            <a:r>
              <a:t>:</a:t>
            </a:r>
          </a:p>
          <a:p>
            <a:pPr defTabSz="457200">
              <a:lnSpc>
                <a:spcPts val="4800"/>
              </a:lnSpc>
              <a:spcBef>
                <a:spcPts val="0"/>
              </a:spcBef>
              <a:defRPr sz="25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        - </a:t>
            </a:r>
            <a:r>
              <a:t>containerPort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B5CEA8"/>
                </a:solidFill>
              </a:rPr>
              <a:t>80</a:t>
            </a:r>
            <a:endParaRPr>
              <a:solidFill>
                <a:srgbClr val="D4D4D4"/>
              </a:solidFill>
            </a:endParaRPr>
          </a:p>
        </p:txBody>
      </p:sp>
      <p:pic>
        <p:nvPicPr>
          <p:cNvPr id="509" name="직사각형 직사각형" descr="직사각형 직사각형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93398" y="9769601"/>
            <a:ext cx="6019645" cy="4826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2A051-288D-1056-29A0-CC81F988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setup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15ADD-3BFF-96C7-48BD-6F0AFA4BD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altLang="ko-KR" dirty="0"/>
              <a:t> vi /etc/sysctl.d/k8s.conf</a:t>
            </a:r>
          </a:p>
          <a:p>
            <a:endParaRPr lang="en-US" altLang="ko-KR" dirty="0"/>
          </a:p>
          <a:p>
            <a:r>
              <a:rPr lang="en-US" altLang="ko-KR" dirty="0" err="1"/>
              <a:t>sysctl</a:t>
            </a:r>
            <a:r>
              <a:rPr lang="en-US" altLang="ko-KR" dirty="0"/>
              <a:t> --system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8F2B99-0B8D-E6A7-87BF-4B890DE6DF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499894-E632-AA5F-36D7-921AC5AD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6405562"/>
            <a:ext cx="12070876" cy="243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65262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Kubeadm re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Kubeadm reset</a:t>
            </a:r>
          </a:p>
        </p:txBody>
      </p:sp>
      <p:sp>
        <p:nvSpPr>
          <p:cNvPr id="515" name="# docker 초기화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# docker 초기화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docker rm -f `docker ps -aq`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docker volume rm `docker volume ls -q`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umount /var/lib/docker/volumes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rm -rf /var/lib/docker/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systemctl restart docker 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br/>
            <a:endParaRPr/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# k8s 초기화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kubeadm reset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systemctl restart kublet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br/>
            <a:endParaRPr/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# iptables에 있는 데이터를 청소하기 위해</a:t>
            </a:r>
          </a:p>
          <a:p>
            <a:pPr marL="0" indent="0" defTabSz="402336">
              <a:lnSpc>
                <a:spcPct val="100000"/>
              </a:lnSpc>
              <a:spcBef>
                <a:spcPts val="0"/>
              </a:spcBef>
              <a:buSzTx/>
              <a:buNone/>
              <a:defRPr sz="325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$ reboot </a:t>
            </a:r>
          </a:p>
        </p:txBody>
      </p:sp>
      <p:sp>
        <p:nvSpPr>
          <p:cNvPr id="516" name="Ref: https://likefree.tistory.com/1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Ref: </a:t>
            </a:r>
            <a:r>
              <a:rPr u="sng">
                <a:hlinkClick r:id="rId2"/>
              </a:rPr>
              <a:t>https://likefree.tistory.com/13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55934-3C75-A858-B068-A3AC7A11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setup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54A4F7-D66A-1805-0502-9D08561186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78A98E-D054-FE37-C2D9-9D9884DE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044" y="6432867"/>
            <a:ext cx="7442835" cy="307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AAA749-8617-6CD6-B4CB-2ACDD015E561}"/>
              </a:ext>
            </a:extLst>
          </p:cNvPr>
          <p:cNvSpPr txBox="1"/>
          <p:nvPr/>
        </p:nvSpPr>
        <p:spPr>
          <a:xfrm>
            <a:off x="1219200" y="4165600"/>
            <a:ext cx="11889473" cy="652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cat &lt;&lt;EOF | </a:t>
            </a: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sudo</a:t>
            </a: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tee /</a:t>
            </a: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etc</a:t>
            </a: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/modules-</a:t>
            </a: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load.d</a:t>
            </a: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/k8s.conf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overlay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br_netfilter</a:t>
            </a:r>
            <a:endParaRPr kumimoji="0" lang="en-US" altLang="ko-K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EOF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modprobe</a:t>
            </a: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overlay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modprobe</a:t>
            </a: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ko-K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br_netfilter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8343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85566-4194-581F-AD4F-05219DD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CBD68-460C-2546-3870-A3D6F105F022}"/>
              </a:ext>
            </a:extLst>
          </p:cNvPr>
          <p:cNvSpPr txBox="1"/>
          <p:nvPr/>
        </p:nvSpPr>
        <p:spPr>
          <a:xfrm>
            <a:off x="1216223" y="4827209"/>
            <a:ext cx="12195110" cy="5287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vi</a:t>
            </a:r>
            <a:r>
              <a:rPr lang="ko-KR" altLang="en-US" dirty="0"/>
              <a:t>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cloud</a:t>
            </a:r>
            <a:r>
              <a:rPr lang="ko-KR" altLang="en-US" dirty="0"/>
              <a:t>/</a:t>
            </a:r>
            <a:r>
              <a:rPr lang="ko-KR" altLang="en-US" dirty="0" err="1"/>
              <a:t>cloud.cfg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systemd-logind.service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3233F-1B55-98B4-1F51-2CF037A9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23" y="6025437"/>
            <a:ext cx="20433460" cy="166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761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6848</Words>
  <Application>Microsoft Office PowerPoint</Application>
  <PresentationFormat>사용자 지정</PresentationFormat>
  <Paragraphs>1001</Paragraphs>
  <Slides>70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90" baseType="lpstr">
      <vt:lpstr>-apple-system</vt:lpstr>
      <vt:lpstr>Avenir Next Medium</vt:lpstr>
      <vt:lpstr>Avenir Next Regular</vt:lpstr>
      <vt:lpstr>AvenirNext-DemiBold</vt:lpstr>
      <vt:lpstr>Canela Bold</vt:lpstr>
      <vt:lpstr>Canela Deck Regular</vt:lpstr>
      <vt:lpstr>Canela Regular</vt:lpstr>
      <vt:lpstr>Canela Text Bold</vt:lpstr>
      <vt:lpstr>Canela Text Regular</vt:lpstr>
      <vt:lpstr>Helvetica Neue</vt:lpstr>
      <vt:lpstr>Menlo Regular</vt:lpstr>
      <vt:lpstr>Noto Sans KR</vt:lpstr>
      <vt:lpstr>SFMono-Regular</vt:lpstr>
      <vt:lpstr>Times Roman</vt:lpstr>
      <vt:lpstr>Arial</vt:lpstr>
      <vt:lpstr>Helvetica</vt:lpstr>
      <vt:lpstr>open sans</vt:lpstr>
      <vt:lpstr>open sans</vt:lpstr>
      <vt:lpstr>Verdana</vt:lpstr>
      <vt:lpstr>23_ClassicWhite</vt:lpstr>
      <vt:lpstr>Kubernetes Practice</vt:lpstr>
      <vt:lpstr>Requirements</vt:lpstr>
      <vt:lpstr>Network setup</vt:lpstr>
      <vt:lpstr>Network setup</vt:lpstr>
      <vt:lpstr>setup network info while installing</vt:lpstr>
      <vt:lpstr>Network setup</vt:lpstr>
      <vt:lpstr>Network setup</vt:lpstr>
      <vt:lpstr>Network setup</vt:lpstr>
      <vt:lpstr>hostname</vt:lpstr>
      <vt:lpstr>hosts</vt:lpstr>
      <vt:lpstr>hostname setting</vt:lpstr>
      <vt:lpstr>Requirements</vt:lpstr>
      <vt:lpstr>Requirements</vt:lpstr>
      <vt:lpstr>VM 복제</vt:lpstr>
      <vt:lpstr>Port Open</vt:lpstr>
      <vt:lpstr>Kubernetes 설치</vt:lpstr>
      <vt:lpstr>Kubernetes setup</vt:lpstr>
      <vt:lpstr>Kubernetes setup</vt:lpstr>
      <vt:lpstr>CNI(컨테이너 네트워크 인터페이스) 플러그인 설치</vt:lpstr>
      <vt:lpstr>Master node setting</vt:lpstr>
      <vt:lpstr>Master node setting</vt:lpstr>
      <vt:lpstr>Worker Node Join</vt:lpstr>
      <vt:lpstr>Kubectl Autocomplete</vt:lpstr>
      <vt:lpstr>Hello world</vt:lpstr>
      <vt:lpstr>hello world</vt:lpstr>
      <vt:lpstr>Terminology and concept</vt:lpstr>
      <vt:lpstr>PowerPoint 프레젠테이션</vt:lpstr>
      <vt:lpstr>Deployment method</vt:lpstr>
      <vt:lpstr>Kubectl practice</vt:lpstr>
      <vt:lpstr>Make a pod</vt:lpstr>
      <vt:lpstr>Make a pod</vt:lpstr>
      <vt:lpstr>Make a pod</vt:lpstr>
      <vt:lpstr>Make a pod</vt:lpstr>
      <vt:lpstr>Make a pod</vt:lpstr>
      <vt:lpstr>crictl</vt:lpstr>
      <vt:lpstr>컨테이너 런타입 관리도구</vt:lpstr>
      <vt:lpstr>[참고] docker VS containerd</vt:lpstr>
      <vt:lpstr>Replicas</vt:lpstr>
      <vt:lpstr>Replicas</vt:lpstr>
      <vt:lpstr>Replicas</vt:lpstr>
      <vt:lpstr>Replicas</vt:lpstr>
      <vt:lpstr>Deployment</vt:lpstr>
      <vt:lpstr>Deployment</vt:lpstr>
      <vt:lpstr>Deployment</vt:lpstr>
      <vt:lpstr>Deployment</vt:lpstr>
      <vt:lpstr>Deployment</vt:lpstr>
      <vt:lpstr>deployment</vt:lpstr>
      <vt:lpstr>Service</vt:lpstr>
      <vt:lpstr>Service</vt:lpstr>
      <vt:lpstr>Service</vt:lpstr>
      <vt:lpstr>클러스터 IP로 접속 확인</vt:lpstr>
      <vt:lpstr>Service</vt:lpstr>
      <vt:lpstr>Service</vt:lpstr>
      <vt:lpstr>Service</vt:lpstr>
      <vt:lpstr>Ingress</vt:lpstr>
      <vt:lpstr>Ingress </vt:lpstr>
      <vt:lpstr>ingress test</vt:lpstr>
      <vt:lpstr>Ingress</vt:lpstr>
      <vt:lpstr>Tip &amp; Trouble Shooting</vt:lpstr>
      <vt:lpstr>Log search</vt:lpstr>
      <vt:lpstr>When you change network plugin…</vt:lpstr>
      <vt:lpstr>When you lost token…</vt:lpstr>
      <vt:lpstr>CoreDNS malfunctioning</vt:lpstr>
      <vt:lpstr>What should I do to bring my cluster up automatically after a host machine restart ?</vt:lpstr>
      <vt:lpstr>Cannot connect to the Docker daemon </vt:lpstr>
      <vt:lpstr>Pod connection error</vt:lpstr>
      <vt:lpstr>Nginx Ingress web hook error</vt:lpstr>
      <vt:lpstr>PowerPoint 프레젠테이션</vt:lpstr>
      <vt:lpstr>Nginx ingress controller - connection refused</vt:lpstr>
      <vt:lpstr>Kubeadm reset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Practice</dc:title>
  <cp:lastModifiedBy>황원용</cp:lastModifiedBy>
  <cp:revision>56</cp:revision>
  <dcterms:modified xsi:type="dcterms:W3CDTF">2023-05-29T03:29:38Z</dcterms:modified>
</cp:coreProperties>
</file>